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p:regular r:id="rId73"/>
      <p:bold r:id="rId74"/>
      <p:italic r:id="rId75"/>
      <p:boldItalic r:id="rId76"/>
    </p:embeddedFont>
    <p:embeddedFont>
      <p:font typeface="Roboto Mon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77" Type="http://schemas.openxmlformats.org/officeDocument/2006/relationships/font" Target="fonts/RobotoMono-regular.fntdata"/><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79" Type="http://schemas.openxmlformats.org/officeDocument/2006/relationships/font" Target="fonts/RobotoMono-italic.fntdata"/><Relationship Id="rId34" Type="http://schemas.openxmlformats.org/officeDocument/2006/relationships/slide" Target="slides/slide28.xml"/><Relationship Id="rId78" Type="http://schemas.openxmlformats.org/officeDocument/2006/relationships/font" Target="fonts/RobotoMono-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da315dfa2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6da315dfa2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da315dfa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6da315dfa2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da315dfa2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6da315dfa2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da315dfa2_2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6da315dfa2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complete picture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da315dfa2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6da315dfa2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da315dfa2_2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6da315dfa2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Etcd</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da315dfa2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6da315dfa2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provides forward facing REST interface into k8s itself</a:t>
            </a:r>
            <a:endParaRPr/>
          </a:p>
          <a:p>
            <a:pPr indent="-298450" lvl="0" marL="457200" rtl="0" algn="l">
              <a:lnSpc>
                <a:spcPct val="100000"/>
              </a:lnSpc>
              <a:spcBef>
                <a:spcPts val="0"/>
              </a:spcBef>
              <a:spcAft>
                <a:spcPts val="0"/>
              </a:spcAft>
              <a:buSzPts val="1100"/>
              <a:buChar char="●"/>
            </a:pPr>
            <a:r>
              <a:rPr lang="en"/>
              <a:t>everything, ALL components interact with each other through the api-server</a:t>
            </a:r>
            <a:endParaRPr/>
          </a:p>
          <a:p>
            <a:pPr indent="-298450" lvl="0" marL="457200" rtl="0" algn="l">
              <a:lnSpc>
                <a:spcPct val="100000"/>
              </a:lnSpc>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da315dfa2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6da315dfa2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 the backing datastore</a:t>
            </a:r>
            <a:endParaRPr/>
          </a:p>
          <a:p>
            <a:pPr indent="-298450" lvl="0" marL="457200" rtl="0" algn="l">
              <a:lnSpc>
                <a:spcPct val="100000"/>
              </a:lnSpc>
              <a:spcBef>
                <a:spcPts val="0"/>
              </a:spcBef>
              <a:spcAft>
                <a:spcPts val="0"/>
              </a:spcAft>
              <a:buSzPts val="1100"/>
              <a:buChar char="●"/>
            </a:pPr>
            <a:r>
              <a:rPr lang="en"/>
              <a:t>extremely durable and highly available key-value store</a:t>
            </a:r>
            <a:endParaRPr/>
          </a:p>
          <a:p>
            <a:pPr indent="-298450" lvl="0" marL="457200" rtl="0" algn="l">
              <a:lnSpc>
                <a:spcPct val="100000"/>
              </a:lnSpc>
              <a:spcBef>
                <a:spcPts val="0"/>
              </a:spcBef>
              <a:spcAft>
                <a:spcPts val="0"/>
              </a:spcAft>
              <a:buSzPts val="1100"/>
              <a:buChar char="●"/>
            </a:pPr>
            <a:r>
              <a:rPr lang="en"/>
              <a:t>was developed originally by coreos now redhat</a:t>
            </a:r>
            <a:endParaRPr/>
          </a:p>
          <a:p>
            <a:pPr indent="-298450" lvl="1" marL="914400" rtl="0" algn="l">
              <a:lnSpc>
                <a:spcPct val="100000"/>
              </a:lnSpc>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da315dfa2_2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6da315dfa2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Its the director behind the scenes</a:t>
            </a:r>
            <a:endParaRPr/>
          </a:p>
          <a:p>
            <a:pPr indent="-298450" lvl="0" marL="457200" rtl="0" algn="l">
              <a:lnSpc>
                <a:spcPct val="100000"/>
              </a:lnSpc>
              <a:spcBef>
                <a:spcPts val="0"/>
              </a:spcBef>
              <a:spcAft>
                <a:spcPts val="0"/>
              </a:spcAft>
              <a:buSzPts val="1100"/>
              <a:buChar char="●"/>
            </a:pPr>
            <a:r>
              <a:rPr lang="en"/>
              <a:t>The thing that says “hey I need a few more pods spun up”</a:t>
            </a:r>
            <a:endParaRPr/>
          </a:p>
          <a:p>
            <a:pPr indent="-298450" lvl="0" marL="457200" rtl="0" algn="l">
              <a:lnSpc>
                <a:spcPct val="100000"/>
              </a:lnSpc>
              <a:spcBef>
                <a:spcPts val="0"/>
              </a:spcBef>
              <a:spcAft>
                <a:spcPts val="0"/>
              </a:spcAft>
              <a:buSzPts val="1100"/>
              <a:buChar char="●"/>
            </a:pPr>
            <a:r>
              <a:rPr lang="en"/>
              <a:t>Does NOT handle scheduling, just decides what the desired state of the cluster should look like</a:t>
            </a:r>
            <a:endParaRPr/>
          </a:p>
          <a:p>
            <a:pPr indent="-298450" lvl="1" marL="914400" rtl="0" algn="l">
              <a:lnSpc>
                <a:spcPct val="100000"/>
              </a:lnSpc>
              <a:spcBef>
                <a:spcPts val="0"/>
              </a:spcBef>
              <a:spcAft>
                <a:spcPts val="0"/>
              </a:spcAft>
              <a:buSzPts val="1100"/>
              <a:buChar char="○"/>
            </a:pPr>
            <a:r>
              <a:rPr lang="en"/>
              <a:t>e.g. receives request for a deployment, produces replicaset, then produces pods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da315dfa2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6da315dfa2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Its the director behind the scenes</a:t>
            </a:r>
            <a:endParaRPr/>
          </a:p>
          <a:p>
            <a:pPr indent="-298450" lvl="0" marL="457200" rtl="0" algn="l">
              <a:lnSpc>
                <a:spcPct val="100000"/>
              </a:lnSpc>
              <a:spcBef>
                <a:spcPts val="0"/>
              </a:spcBef>
              <a:spcAft>
                <a:spcPts val="0"/>
              </a:spcAft>
              <a:buSzPts val="1100"/>
              <a:buChar char="●"/>
            </a:pPr>
            <a:r>
              <a:rPr lang="en"/>
              <a:t>The thing that says “hey I need a few more pods spun up”</a:t>
            </a:r>
            <a:endParaRPr/>
          </a:p>
          <a:p>
            <a:pPr indent="-298450" lvl="0" marL="457200" rtl="0" algn="l">
              <a:lnSpc>
                <a:spcPct val="100000"/>
              </a:lnSpc>
              <a:spcBef>
                <a:spcPts val="0"/>
              </a:spcBef>
              <a:spcAft>
                <a:spcPts val="0"/>
              </a:spcAft>
              <a:buSzPts val="1100"/>
              <a:buChar char="●"/>
            </a:pPr>
            <a:r>
              <a:rPr lang="en"/>
              <a:t>Does NOT handle scheduling, just decides what the desired state of the cluster should look like</a:t>
            </a:r>
            <a:endParaRPr/>
          </a:p>
          <a:p>
            <a:pPr indent="-298450" lvl="1" marL="914400" rtl="0" algn="l">
              <a:lnSpc>
                <a:spcPct val="100000"/>
              </a:lnSpc>
              <a:spcBef>
                <a:spcPts val="0"/>
              </a:spcBef>
              <a:spcAft>
                <a:spcPts val="0"/>
              </a:spcAft>
              <a:buSzPts val="1100"/>
              <a:buChar char="○"/>
            </a:pPr>
            <a:r>
              <a:rPr lang="en"/>
              <a:t>e.g. receives request for a deployment, produces replicaset, then produces pods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da315dfa2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6da315dfa2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scheduler decides which nodes should run which pods</a:t>
            </a:r>
            <a:endParaRPr/>
          </a:p>
          <a:p>
            <a:pPr indent="-298450" lvl="1" marL="914400" rtl="0" algn="l">
              <a:lnSpc>
                <a:spcPct val="100000"/>
              </a:lnSpc>
              <a:spcBef>
                <a:spcPts val="0"/>
              </a:spcBef>
              <a:spcAft>
                <a:spcPts val="0"/>
              </a:spcAft>
              <a:buSzPts val="1100"/>
              <a:buChar char="○"/>
            </a:pPr>
            <a:r>
              <a:rPr lang="en"/>
              <a:t>updates pod with a node assignment, nodes poll checking which pods have their matching assignment</a:t>
            </a:r>
            <a:endParaRPr/>
          </a:p>
          <a:p>
            <a:pPr indent="-298450" lvl="0" marL="457200" rtl="0" algn="l">
              <a:lnSpc>
                <a:spcPct val="100000"/>
              </a:lnSpc>
              <a:spcBef>
                <a:spcPts val="0"/>
              </a:spcBef>
              <a:spcAft>
                <a:spcPts val="0"/>
              </a:spcAft>
              <a:buSzPts val="1100"/>
              <a:buChar char="●"/>
            </a:pPr>
            <a:r>
              <a:rPr lang="en"/>
              <a:t>takes into account variety of reqs, affinity, anti-affinity, hw resources etc</a:t>
            </a:r>
            <a:endParaRPr/>
          </a:p>
          <a:p>
            <a:pPr indent="-298450" lvl="0" marL="457200" rtl="0" algn="l">
              <a:lnSpc>
                <a:spcPct val="100000"/>
              </a:lnSpc>
              <a:spcBef>
                <a:spcPts val="0"/>
              </a:spcBef>
              <a:spcAft>
                <a:spcPts val="0"/>
              </a:spcAft>
              <a:buSzPts val="1100"/>
              <a:buChar char="●"/>
            </a:pPr>
            <a:r>
              <a:rPr lang="en"/>
              <a:t>possible to actually run more than one scheduler</a:t>
            </a:r>
            <a:endParaRPr/>
          </a:p>
          <a:p>
            <a:pPr indent="-298450" lvl="1" marL="914400" rtl="0" algn="l">
              <a:lnSpc>
                <a:spcPct val="100000"/>
              </a:lnSpc>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da315dfa2_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6da315dfa2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indent="-298450" lvl="0" marL="457200" rtl="0" algn="l">
              <a:lnSpc>
                <a:spcPct val="100000"/>
              </a:lnSpc>
              <a:spcBef>
                <a:spcPts val="0"/>
              </a:spcBef>
              <a:spcAft>
                <a:spcPts val="0"/>
              </a:spcAft>
              <a:buSzPts val="1100"/>
              <a:buChar char="●"/>
            </a:pPr>
            <a:r>
              <a:rPr lang="en"/>
              <a:t>borg is the man behind the curtain managing everything in google</a:t>
            </a:r>
            <a:endParaRPr/>
          </a:p>
          <a:p>
            <a:pPr indent="-298450" lvl="0" marL="457200" rtl="0" algn="l">
              <a:lnSpc>
                <a:spcPct val="100000"/>
              </a:lnSpc>
              <a:spcBef>
                <a:spcPts val="0"/>
              </a:spcBef>
              <a:spcAft>
                <a:spcPts val="0"/>
              </a:spcAft>
              <a:buSzPts val="1100"/>
              <a:buChar char="●"/>
            </a:pPr>
            <a:r>
              <a:rPr lang="en"/>
              <a:t>Kubernetes is loosely coupled, meaning that all the components have little knowledge of each other and function independently.</a:t>
            </a:r>
            <a:endParaRPr/>
          </a:p>
          <a:p>
            <a:pPr indent="-298450" lvl="1" marL="914400" rtl="0" algn="l">
              <a:lnSpc>
                <a:spcPct val="100000"/>
              </a:lnSpc>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da315dfa2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6da315dfa2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There are a few small things we should mention</a:t>
            </a:r>
            <a:endParaRPr/>
          </a:p>
          <a:p>
            <a:pPr indent="-298450" lvl="0" marL="457200" rtl="0" algn="l">
              <a:lnSpc>
                <a:spcPct val="100000"/>
              </a:lnSpc>
              <a:spcBef>
                <a:spcPts val="0"/>
              </a:spcBef>
              <a:spcAft>
                <a:spcPts val="0"/>
              </a:spcAft>
              <a:buSzPts val="1100"/>
              <a:buChar char="●"/>
            </a:pPr>
            <a:r>
              <a:rPr lang="en"/>
              <a:t>It’s kind of a chicken and egg problem. But we need to talk about these before the stuff that supports and extends 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da315dfa2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6da315dfa2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da315dfa2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6da315dfa2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da315dfa2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6da315dfa2_2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da315dfa2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6da315dfa2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Kubelet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Kube-proxy</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da315dfa2_2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6da315dfa2_2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single host daemon required for a being a part of a kubernetes cluster</a:t>
            </a:r>
            <a:endParaRPr/>
          </a:p>
          <a:p>
            <a:pPr indent="-298450" lvl="0" marL="457200" rtl="0" algn="l">
              <a:lnSpc>
                <a:spcPct val="100000"/>
              </a:lnSpc>
              <a:spcBef>
                <a:spcPts val="0"/>
              </a:spcBef>
              <a:spcAft>
                <a:spcPts val="0"/>
              </a:spcAft>
              <a:buSzPts val="1100"/>
              <a:buChar char="●"/>
            </a:pPr>
            <a:r>
              <a:rPr lang="en"/>
              <a:t>can read pod manifests from several different locations</a:t>
            </a:r>
            <a:endParaRPr/>
          </a:p>
          <a:p>
            <a:pPr indent="-298450" lvl="0" marL="457200" rtl="0" algn="l">
              <a:lnSpc>
                <a:spcPct val="100000"/>
              </a:lnSpc>
              <a:spcBef>
                <a:spcPts val="0"/>
              </a:spcBef>
              <a:spcAft>
                <a:spcPts val="0"/>
              </a:spcAft>
              <a:buSzPts val="1100"/>
              <a:buChar char="●"/>
            </a:pPr>
            <a:r>
              <a:rPr lang="en"/>
              <a:t>workers: poll kube-apiserver looking for what they should run</a:t>
            </a:r>
            <a:endParaRPr/>
          </a:p>
          <a:p>
            <a:pPr indent="-298450" lvl="0" marL="457200" rtl="0" algn="l">
              <a:lnSpc>
                <a:spcPct val="100000"/>
              </a:lnSpc>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da315dfa2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6da315dfa2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kube-proxy is the plumber</a:t>
            </a:r>
            <a:endParaRPr/>
          </a:p>
          <a:p>
            <a:pPr indent="-298450" lvl="0" marL="457200" rtl="0" algn="l">
              <a:lnSpc>
                <a:spcPct val="100000"/>
              </a:lnSpc>
              <a:spcBef>
                <a:spcPts val="0"/>
              </a:spcBef>
              <a:spcAft>
                <a:spcPts val="0"/>
              </a:spcAft>
              <a:buSzPts val="1100"/>
              <a:buChar char="●"/>
            </a:pPr>
            <a:r>
              <a:rPr lang="en"/>
              <a:t>creates the rules on the host to map and expose services</a:t>
            </a:r>
            <a:endParaRPr/>
          </a:p>
          <a:p>
            <a:pPr indent="-298450" lvl="0" marL="457200" rtl="0" algn="l">
              <a:lnSpc>
                <a:spcPct val="100000"/>
              </a:lnSpc>
              <a:spcBef>
                <a:spcPts val="0"/>
              </a:spcBef>
              <a:spcAft>
                <a:spcPts val="0"/>
              </a:spcAft>
              <a:buSzPts val="1100"/>
              <a:buChar char="●"/>
            </a:pPr>
            <a:r>
              <a:rPr lang="en"/>
              <a:t>uses a combination of ipvs and iptables to manage networking/loadbalancing</a:t>
            </a:r>
            <a:endParaRPr/>
          </a:p>
          <a:p>
            <a:pPr indent="-298450" lvl="0" marL="457200" rtl="0" algn="l">
              <a:lnSpc>
                <a:spcPct val="100000"/>
              </a:lnSpc>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da315dfa2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6da315dfa2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Kubernetes functions with multiple different containerizers</a:t>
            </a:r>
            <a:endParaRPr/>
          </a:p>
          <a:p>
            <a:pPr indent="-298450" lvl="0" marL="457200" rtl="0" algn="l">
              <a:lnSpc>
                <a:spcPct val="100000"/>
              </a:lnSpc>
              <a:spcBef>
                <a:spcPts val="0"/>
              </a:spcBef>
              <a:spcAft>
                <a:spcPts val="0"/>
              </a:spcAft>
              <a:buSzPts val="1100"/>
              <a:buChar char="●"/>
            </a:pPr>
            <a:r>
              <a:rPr lang="en"/>
              <a:t>Interacts with them through the CRI - container runtime interface</a:t>
            </a:r>
            <a:endParaRPr/>
          </a:p>
          <a:p>
            <a:pPr indent="-298450" lvl="0" marL="457200" rtl="0" algn="l">
              <a:lnSpc>
                <a:spcPct val="100000"/>
              </a:lnSpc>
              <a:spcBef>
                <a:spcPts val="0"/>
              </a:spcBef>
              <a:spcAft>
                <a:spcPts val="0"/>
              </a:spcAft>
              <a:buSzPts val="1100"/>
              <a:buChar char="●"/>
            </a:pPr>
            <a:r>
              <a:rPr lang="en"/>
              <a:t>CRI creates a ‘shim’ to talk between kubelet and the container runtime </a:t>
            </a:r>
            <a:endParaRPr/>
          </a:p>
          <a:p>
            <a:pPr indent="-298450" lvl="0" marL="457200" rtl="0" algn="l">
              <a:lnSpc>
                <a:spcPct val="100000"/>
              </a:lnSpc>
              <a:spcBef>
                <a:spcPts val="0"/>
              </a:spcBef>
              <a:spcAft>
                <a:spcPts val="0"/>
              </a:spcAft>
              <a:buSzPts val="1100"/>
              <a:buChar char="●"/>
            </a:pPr>
            <a:r>
              <a:rPr lang="en"/>
              <a:t>cri-o is a cool one that allows you to run any oci compatible image/runtime in Kubernetes</a:t>
            </a:r>
            <a:endParaRPr/>
          </a:p>
          <a:p>
            <a:pPr indent="-298450" lvl="0" marL="457200" rtl="0" algn="l">
              <a:lnSpc>
                <a:spcPct val="100000"/>
              </a:lnSpc>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da315dfa2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6da315dfa2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da315df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da315dfa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da315dfa2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6da315dfa2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da315dfa2_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6da315dfa2_2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Reminder to myself: Don’t expand on things on THIS SLIDE, use the next ones</a:t>
            </a:r>
            <a:endParaRPr/>
          </a:p>
          <a:p>
            <a:pPr indent="-298450" lvl="0" marL="457200" rtl="0" algn="l">
              <a:lnSpc>
                <a:spcPct val="100000"/>
              </a:lnSpc>
              <a:spcBef>
                <a:spcPts val="0"/>
              </a:spcBef>
              <a:spcAft>
                <a:spcPts val="0"/>
              </a:spcAft>
              <a:buSzPts val="1100"/>
              <a:buChar char="●"/>
            </a:pPr>
            <a:r>
              <a:rPr lang="en"/>
              <a:t>Kubernetes adheres to these fundamental rules for networking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da315dfa2_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6da315dfa2_2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Reminder to myself: Don’t expand on things on THIS SLIDE, use the next ones</a:t>
            </a:r>
            <a:endParaRPr/>
          </a:p>
          <a:p>
            <a:pPr indent="-298450" lvl="0" marL="457200" rtl="0" algn="l">
              <a:lnSpc>
                <a:spcPct val="100000"/>
              </a:lnSpc>
              <a:spcBef>
                <a:spcPts val="0"/>
              </a:spcBef>
              <a:spcAft>
                <a:spcPts val="0"/>
              </a:spcAft>
              <a:buSzPts val="1100"/>
              <a:buChar char="●"/>
            </a:pPr>
            <a:r>
              <a:rPr lang="en"/>
              <a:t>Kubernetes adheres to these fundamental rules for networking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da315dfa2_2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6da315dfa2_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Reminder to myself: Don’t expand on things on THIS SLIDE, use the next ones</a:t>
            </a:r>
            <a:endParaRPr/>
          </a:p>
          <a:p>
            <a:pPr indent="-298450" lvl="0" marL="457200" rtl="0" algn="l">
              <a:lnSpc>
                <a:spcPct val="100000"/>
              </a:lnSpc>
              <a:spcBef>
                <a:spcPts val="0"/>
              </a:spcBef>
              <a:spcAft>
                <a:spcPts val="0"/>
              </a:spcAft>
              <a:buSzPts val="1100"/>
              <a:buChar char="●"/>
            </a:pPr>
            <a:r>
              <a:rPr lang="en"/>
              <a:t>Kubernetes adheres to these fundamental rules for networking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da315dfa2_2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6da315dfa2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complete picture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da315dfa2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6da315dfa2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complete picture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da315dfa2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6da315dfa2_2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Networking is where people tend to get confused, they think of it like Docker</a:t>
            </a:r>
            <a:endParaRPr/>
          </a:p>
          <a:p>
            <a:pPr indent="-298450" lvl="0" marL="457200" rtl="0" algn="l">
              <a:lnSpc>
                <a:spcPct val="100000"/>
              </a:lnSpc>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da315dfa2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6da315dfa2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Reminder to myself: Don’t expand on things on THIS SLIDE, use the next ones</a:t>
            </a:r>
            <a:endParaRPr/>
          </a:p>
          <a:p>
            <a:pPr indent="-298450" lvl="0" marL="457200" rtl="0" algn="l">
              <a:lnSpc>
                <a:spcPct val="100000"/>
              </a:lnSpc>
              <a:spcBef>
                <a:spcPts val="0"/>
              </a:spcBef>
              <a:spcAft>
                <a:spcPts val="0"/>
              </a:spcAft>
              <a:buSzPts val="1100"/>
              <a:buChar char="●"/>
            </a:pPr>
            <a:r>
              <a:rPr lang="en"/>
              <a:t>Kubernetes adheres to these fundamental rules for networking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da315dfa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6da315dfa2_2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t>Pods are given a cluster unique IP for the duration of its lifecycle.</a:t>
            </a:r>
            <a:endParaRPr/>
          </a:p>
          <a:p>
            <a:pPr indent="-298450" lvl="1" marL="914400" rtl="0" algn="l">
              <a:lnSpc>
                <a:spcPct val="100000"/>
              </a:lnSpc>
              <a:spcBef>
                <a:spcPts val="0"/>
              </a:spcBef>
              <a:spcAft>
                <a:spcPts val="0"/>
              </a:spcAft>
              <a:buClr>
                <a:schemeClr val="dk1"/>
              </a:buClr>
              <a:buSzPts val="1100"/>
              <a:buChar char="○"/>
            </a:pPr>
            <a:r>
              <a:rPr lang="en"/>
              <a:t>Think dhcp, a Pod will be given a static lease for as long as it’s around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da315dfa2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6da315dfa2_2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Both pod-to-service and external-to-service connectivity relies on kube-proxy</a:t>
            </a:r>
            <a:endParaRPr/>
          </a:p>
          <a:p>
            <a:pPr indent="-298450" lvl="0" marL="457200" rtl="0" algn="l">
              <a:lnSpc>
                <a:spcPct val="100000"/>
              </a:lnSpc>
              <a:spcBef>
                <a:spcPts val="0"/>
              </a:spcBef>
              <a:spcAft>
                <a:spcPts val="0"/>
              </a:spcAft>
              <a:buSzPts val="1100"/>
              <a:buChar char="●"/>
            </a:pPr>
            <a:r>
              <a:rPr lang="en"/>
              <a:t>For pod-to-service - kubernetes creates a cluster-wide IP that can map to n-number of pods</a:t>
            </a:r>
            <a:endParaRPr/>
          </a:p>
          <a:p>
            <a:pPr indent="-298450" lvl="1" marL="914400" rtl="0" algn="l">
              <a:lnSpc>
                <a:spcPct val="100000"/>
              </a:lnSpc>
              <a:spcBef>
                <a:spcPts val="0"/>
              </a:spcBef>
              <a:spcAft>
                <a:spcPts val="0"/>
              </a:spcAft>
              <a:buSzPts val="1100"/>
              <a:buChar char="○"/>
            </a:pPr>
            <a:r>
              <a:rPr lang="en"/>
              <a:t>think like a dns name, or an LB to point to containers backing your service</a:t>
            </a:r>
            <a:endParaRPr/>
          </a:p>
          <a:p>
            <a:pPr indent="-298450" lvl="0" marL="457200" rtl="0" algn="l">
              <a:lnSpc>
                <a:spcPct val="100000"/>
              </a:lnSpc>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da315dfa2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6da315dfa2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da315dfa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6da315dfa2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da315dfa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da315dfa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da315dfa2_2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6da315dfa2_2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Ns,pod: Jeff</a:t>
            </a:r>
            <a:endParaRPr/>
          </a:p>
          <a:p>
            <a:pPr indent="0" lvl="0" marL="0" rtl="0" algn="l">
              <a:lnSpc>
                <a:spcPct val="100000"/>
              </a:lnSpc>
              <a:spcBef>
                <a:spcPts val="0"/>
              </a:spcBef>
              <a:spcAft>
                <a:spcPts val="0"/>
              </a:spcAft>
              <a:buSzPts val="1100"/>
              <a:buNone/>
            </a:pPr>
            <a:r>
              <a:rPr lang="en"/>
              <a:t>Labels,Selectors: Bob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Service intro: Jeff</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da315dfa2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6da315dfa2_2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Think like a scope or even a subdomain</a:t>
            </a:r>
            <a:endParaRPr/>
          </a:p>
          <a:p>
            <a:pPr indent="-298450" lvl="0" marL="457200" rtl="0" algn="l">
              <a:lnSpc>
                <a:spcPct val="100000"/>
              </a:lnSpc>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da315dfa2_2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6da315dfa2_2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da315dfa2_2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6da315dfa2_2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da315dfa2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6da315dfa2_2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Since we now have rollback functionality, we now have to know how many previous versions we want to keep</a:t>
            </a:r>
            <a:endParaRPr/>
          </a:p>
          <a:p>
            <a:pPr indent="-298450" lvl="0" marL="457200" rtl="0" algn="l">
              <a:lnSpc>
                <a:spcPct val="100000"/>
              </a:lnSpc>
              <a:spcBef>
                <a:spcPts val="0"/>
              </a:spcBef>
              <a:spcAft>
                <a:spcPts val="0"/>
              </a:spcAft>
              <a:buSzPts val="1100"/>
              <a:buChar char="●"/>
            </a:pPr>
            <a:r>
              <a:rPr lang="en"/>
              <a:t>strategy  describes the method used to update the deployment</a:t>
            </a:r>
            <a:endParaRPr/>
          </a:p>
          <a:p>
            <a:pPr indent="-298450" lvl="1" marL="914400" rtl="0" algn="l">
              <a:lnSpc>
                <a:spcPct val="100000"/>
              </a:lnSpc>
              <a:spcBef>
                <a:spcPts val="0"/>
              </a:spcBef>
              <a:spcAft>
                <a:spcPts val="0"/>
              </a:spcAft>
              <a:buSzPts val="1100"/>
              <a:buChar char="○"/>
            </a:pPr>
            <a:r>
              <a:rPr lang="en"/>
              <a:t>recreate is pretty self explanatory, nuke it and recreate, not graceful</a:t>
            </a:r>
            <a:endParaRPr/>
          </a:p>
          <a:p>
            <a:pPr indent="-298450" lvl="1" marL="914400" rtl="0" algn="l">
              <a:lnSpc>
                <a:spcPct val="100000"/>
              </a:lnSpc>
              <a:spcBef>
                <a:spcPts val="0"/>
              </a:spcBef>
              <a:spcAft>
                <a:spcPts val="0"/>
              </a:spcAft>
              <a:buSzPts val="1100"/>
              <a:buChar char="○"/>
            </a:pPr>
            <a:r>
              <a:rPr lang="en"/>
              <a:t>rolling update is what we normally want</a:t>
            </a:r>
            <a:endParaRPr/>
          </a:p>
          <a:p>
            <a:pPr indent="-298450" lvl="1" marL="914400" rtl="0" algn="l">
              <a:lnSpc>
                <a:spcPct val="100000"/>
              </a:lnSpc>
              <a:spcBef>
                <a:spcPts val="0"/>
              </a:spcBef>
              <a:spcAft>
                <a:spcPts val="0"/>
              </a:spcAft>
              <a:buSzPts val="1100"/>
              <a:buChar char="○"/>
            </a:pPr>
            <a:r>
              <a:rPr lang="en"/>
              <a:t>max Sure == how many ADDITIONAL replicas we want to spin up while updating</a:t>
            </a:r>
            <a:endParaRPr/>
          </a:p>
          <a:p>
            <a:pPr indent="-298450" lvl="1" marL="914400" rtl="0" algn="l">
              <a:lnSpc>
                <a:spcPct val="100000"/>
              </a:lnSpc>
              <a:spcBef>
                <a:spcPts val="0"/>
              </a:spcBef>
              <a:spcAft>
                <a:spcPts val="0"/>
              </a:spcAft>
              <a:buSzPts val="1100"/>
              <a:buChar char="○"/>
            </a:pPr>
            <a:r>
              <a:rPr lang="en"/>
              <a:t>max Unavailable == how many may be unavailable during the update process</a:t>
            </a:r>
            <a:endParaRPr/>
          </a:p>
          <a:p>
            <a:pPr indent="-298450" lvl="2" marL="1371600" rtl="0" algn="l">
              <a:lnSpc>
                <a:spcPct val="100000"/>
              </a:lnSpc>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da315dfa2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6da315dfa2_2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We add a new label, change the image, do something to change the pod template in some way</a:t>
            </a:r>
            <a:endParaRPr/>
          </a:p>
          <a:p>
            <a:pPr indent="-298450" lvl="0" marL="457200" rtl="0" algn="l">
              <a:lnSpc>
                <a:spcPct val="100000"/>
              </a:lnSpc>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da315dfa2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6da315dfa2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da315dfa2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6da315dfa2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da315dfa2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6da315dfa2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Continues this pattern based on maxSurge and maxUnavailable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da315dfa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da315dfa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da315dfa2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6da315dfa2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Update is complete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da315dfa2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6da315dfa2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da315dfa2_2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6da315dfa2_2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Daemonsets schedule pods across all nodes matching certain criteria.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They work best for services like log shipping and health monitoring.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criteria can be anything from the specific OS or Arch, or your own cluster-specific labels.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da315dfa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da315dfa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da315dfa2_2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6da315dfa2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successfulJobsHistoryLImit and failedJobsHistoryLimit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Oh hey a jobTemplate.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da315dfa2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6da315dfa2_2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6da315dfa2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6da315dfa2_2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6da315d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da315d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da315df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da315df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da315dfa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da315dfa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da315dfa2_2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6da315dfa2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da315df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da315df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da315df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da315df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da315df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da315df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6da315df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da315df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da315dfa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da315dfa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da315dfa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da315dfa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da315df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da315df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da315dfa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da315dfa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da315dfa2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6da315dfa2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da315dfa2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6da315dfa2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lot of key components are batteries-included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4"/>
          <p:cNvCxnSpPr/>
          <p:nvPr/>
        </p:nvCxnSpPr>
        <p:spPr>
          <a:xfrm>
            <a:off x="0" y="349660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56" name="Google Shape;56;p14"/>
          <p:cNvSpPr txBox="1"/>
          <p:nvPr>
            <p:ph type="ctrTitle"/>
          </p:nvPr>
        </p:nvSpPr>
        <p:spPr>
          <a:xfrm>
            <a:off x="685800" y="1867781"/>
            <a:ext cx="7772400" cy="164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57" name="Google Shape;57;p14"/>
          <p:cNvSpPr txBox="1"/>
          <p:nvPr>
            <p:ph idx="1" type="subTitle"/>
          </p:nvPr>
        </p:nvSpPr>
        <p:spPr>
          <a:xfrm>
            <a:off x="685800" y="3627027"/>
            <a:ext cx="7772400" cy="77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15"/>
          <p:cNvCxnSpPr/>
          <p:nvPr/>
        </p:nvCxnSpPr>
        <p:spPr>
          <a:xfrm>
            <a:off x="0" y="112787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61" name="Google Shape;61;p1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62" name="Google Shape;62;p1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pic>
        <p:nvPicPr>
          <p:cNvPr id="63" name="Google Shape;63;p15"/>
          <p:cNvPicPr preferRelativeResize="0"/>
          <p:nvPr/>
        </p:nvPicPr>
        <p:blipFill rotWithShape="1">
          <a:blip r:embed="rId2">
            <a:alphaModFix/>
          </a:blip>
          <a:srcRect b="0" l="0" r="0" t="0"/>
          <a:stretch/>
        </p:blipFill>
        <p:spPr>
          <a:xfrm>
            <a:off x="8038852" y="43263"/>
            <a:ext cx="1063400" cy="10633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blue-k8s" type="blank">
  <p:cSld name="BLANK">
    <p:bg>
      <p:bgPr>
        <a:solidFill>
          <a:schemeClr val="dk2"/>
        </a:solidFill>
      </p:bgPr>
    </p:bg>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2">
            <a:alphaModFix amt="5000"/>
          </a:blip>
          <a:srcRect b="20693" l="0" r="0" t="20699"/>
          <a:stretch/>
        </p:blipFill>
        <p:spPr>
          <a:xfrm>
            <a:off x="183925" y="1"/>
            <a:ext cx="8776151" cy="5143498"/>
          </a:xfrm>
          <a:prstGeom prst="rect">
            <a:avLst/>
          </a:prstGeom>
          <a:noFill/>
          <a:ln>
            <a:noFill/>
          </a:ln>
        </p:spPr>
      </p:pic>
      <p:sp>
        <p:nvSpPr>
          <p:cNvPr id="66" name="Google Shape;66;p16"/>
          <p:cNvSpPr txBox="1"/>
          <p:nvPr>
            <p:ph type="ctrTitle"/>
          </p:nvPr>
        </p:nvSpPr>
        <p:spPr>
          <a:xfrm>
            <a:off x="685800" y="1867781"/>
            <a:ext cx="7772400" cy="164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White">
  <p:cSld name="CUSTOM">
    <p:spTree>
      <p:nvGrpSpPr>
        <p:cNvPr id="67" name="Shape 67"/>
        <p:cNvGrpSpPr/>
        <p:nvPr/>
      </p:nvGrpSpPr>
      <p:grpSpPr>
        <a:xfrm>
          <a:off x="0" y="0"/>
          <a:ext cx="0" cy="0"/>
          <a:chOff x="0" y="0"/>
          <a:chExt cx="0" cy="0"/>
        </a:xfrm>
      </p:grpSpPr>
      <p:pic>
        <p:nvPicPr>
          <p:cNvPr id="68" name="Google Shape;68;p17"/>
          <p:cNvPicPr preferRelativeResize="0"/>
          <p:nvPr/>
        </p:nvPicPr>
        <p:blipFill rotWithShape="1">
          <a:blip r:embed="rId2">
            <a:alphaModFix amt="3000"/>
          </a:blip>
          <a:srcRect b="0" l="0" r="0" t="0"/>
          <a:stretch/>
        </p:blipFill>
        <p:spPr>
          <a:xfrm>
            <a:off x="2000250" y="0"/>
            <a:ext cx="5143498" cy="5143498"/>
          </a:xfrm>
          <a:prstGeom prst="rect">
            <a:avLst/>
          </a:prstGeom>
          <a:noFill/>
          <a:ln>
            <a:noFill/>
          </a:ln>
        </p:spPr>
      </p:pic>
      <p:sp>
        <p:nvSpPr>
          <p:cNvPr id="69" name="Google Shape;69;p17"/>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solidFill>
                  <a:srgbClr val="000000"/>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70" name="Google Shape;70;p1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chemeClr val="dk1"/>
              </a:buClr>
              <a:buSzPts val="3000"/>
              <a:buChar char="●"/>
              <a:defRPr sz="3000">
                <a:solidFill>
                  <a:schemeClr val="dk1"/>
                </a:solidFill>
              </a:defRPr>
            </a:lvl1pPr>
            <a:lvl2pPr indent="-381000" lvl="1" marL="914400" algn="l">
              <a:lnSpc>
                <a:spcPct val="100000"/>
              </a:lnSpc>
              <a:spcBef>
                <a:spcPts val="0"/>
              </a:spcBef>
              <a:spcAft>
                <a:spcPts val="0"/>
              </a:spcAft>
              <a:buClr>
                <a:schemeClr val="dk1"/>
              </a:buClr>
              <a:buSzPts val="2400"/>
              <a:buChar char="○"/>
              <a:defRPr sz="2400">
                <a:solidFill>
                  <a:schemeClr val="dk1"/>
                </a:solidFill>
              </a:defRPr>
            </a:lvl2pPr>
            <a:lvl3pPr indent="-381000" lvl="2" marL="1371600" algn="l">
              <a:lnSpc>
                <a:spcPct val="100000"/>
              </a:lnSpc>
              <a:spcBef>
                <a:spcPts val="0"/>
              </a:spcBef>
              <a:spcAft>
                <a:spcPts val="0"/>
              </a:spcAft>
              <a:buClr>
                <a:schemeClr val="dk1"/>
              </a:buClr>
              <a:buSzPts val="2400"/>
              <a:buChar char="■"/>
              <a:defRPr sz="2400">
                <a:solidFill>
                  <a:schemeClr val="dk1"/>
                </a:solidFill>
              </a:defRPr>
            </a:lvl3pPr>
            <a:lvl4pPr indent="-342900" lvl="3" marL="1828800" algn="l">
              <a:lnSpc>
                <a:spcPct val="100000"/>
              </a:lnSpc>
              <a:spcBef>
                <a:spcPts val="0"/>
              </a:spcBef>
              <a:spcAft>
                <a:spcPts val="0"/>
              </a:spcAft>
              <a:buClr>
                <a:schemeClr val="dk1"/>
              </a:buClr>
              <a:buSzPts val="1800"/>
              <a:buChar char="●"/>
              <a:defRPr sz="1800">
                <a:solidFill>
                  <a:schemeClr val="dk1"/>
                </a:solidFill>
              </a:defRPr>
            </a:lvl4pPr>
            <a:lvl5pPr indent="-342900" lvl="4" marL="2286000" algn="l">
              <a:lnSpc>
                <a:spcPct val="100000"/>
              </a:lnSpc>
              <a:spcBef>
                <a:spcPts val="0"/>
              </a:spcBef>
              <a:spcAft>
                <a:spcPts val="0"/>
              </a:spcAft>
              <a:buClr>
                <a:schemeClr val="dk1"/>
              </a:buClr>
              <a:buSzPts val="1800"/>
              <a:buChar char="○"/>
              <a:defRPr sz="1800">
                <a:solidFill>
                  <a:schemeClr val="dk1"/>
                </a:solidFill>
              </a:defRPr>
            </a:lvl5pPr>
            <a:lvl6pPr indent="-342900" lvl="5" marL="2743200" algn="l">
              <a:lnSpc>
                <a:spcPct val="100000"/>
              </a:lnSpc>
              <a:spcBef>
                <a:spcPts val="0"/>
              </a:spcBef>
              <a:spcAft>
                <a:spcPts val="0"/>
              </a:spcAft>
              <a:buClr>
                <a:schemeClr val="dk1"/>
              </a:buClr>
              <a:buSzPts val="1800"/>
              <a:buChar char="■"/>
              <a:defRPr sz="1800">
                <a:solidFill>
                  <a:schemeClr val="dk1"/>
                </a:solidFill>
              </a:defRPr>
            </a:lvl6pPr>
            <a:lvl7pPr indent="-342900" lvl="6" marL="3200400" algn="l">
              <a:lnSpc>
                <a:spcPct val="100000"/>
              </a:lnSpc>
              <a:spcBef>
                <a:spcPts val="0"/>
              </a:spcBef>
              <a:spcAft>
                <a:spcPts val="0"/>
              </a:spcAft>
              <a:buClr>
                <a:schemeClr val="dk1"/>
              </a:buClr>
              <a:buSzPts val="1800"/>
              <a:buChar char="●"/>
              <a:defRPr sz="1800">
                <a:solidFill>
                  <a:schemeClr val="dk1"/>
                </a:solidFill>
              </a:defRPr>
            </a:lvl7pPr>
            <a:lvl8pPr indent="-342900" lvl="7" marL="3657600" algn="l">
              <a:lnSpc>
                <a:spcPct val="100000"/>
              </a:lnSpc>
              <a:spcBef>
                <a:spcPts val="0"/>
              </a:spcBef>
              <a:spcAft>
                <a:spcPts val="0"/>
              </a:spcAft>
              <a:buClr>
                <a:schemeClr val="dk1"/>
              </a:buClr>
              <a:buSzPts val="1800"/>
              <a:buChar char="○"/>
              <a:defRPr sz="1800">
                <a:solidFill>
                  <a:schemeClr val="dk1"/>
                </a:solidFill>
              </a:defRPr>
            </a:lvl8pPr>
            <a:lvl9pPr indent="-342900" lvl="8" marL="4114800" algn="l">
              <a:lnSpc>
                <a:spcPct val="100000"/>
              </a:lnSpc>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1" name="Shape 71"/>
        <p:cNvGrpSpPr/>
        <p:nvPr/>
      </p:nvGrpSpPr>
      <p:grpSpPr>
        <a:xfrm>
          <a:off x="0" y="0"/>
          <a:ext cx="0" cy="0"/>
          <a:chOff x="0" y="0"/>
          <a:chExt cx="0" cy="0"/>
        </a:xfrm>
      </p:grpSpPr>
      <p:sp>
        <p:nvSpPr>
          <p:cNvPr id="72" name="Google Shape;72;p1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dk2"/>
              </a:buClr>
              <a:buSzPts val="1800"/>
              <a:buNone/>
              <a:defRPr sz="1800">
                <a:solidFill>
                  <a:schemeClr val="dk2"/>
                </a:solidFill>
              </a:defRPr>
            </a:lvl1pPr>
          </a:lstStyle>
          <a:p/>
        </p:txBody>
      </p:sp>
      <p:sp>
        <p:nvSpPr>
          <p:cNvPr id="73" name="Google Shape;73;p18"/>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 name="Google Shape;74;p18"/>
          <p:cNvCxnSpPr/>
          <p:nvPr/>
        </p:nvCxnSpPr>
        <p:spPr>
          <a:xfrm>
            <a:off x="0" y="4384371"/>
            <a:ext cx="9144000" cy="0"/>
          </a:xfrm>
          <a:prstGeom prst="straightConnector1">
            <a:avLst/>
          </a:prstGeom>
          <a:noFill/>
          <a:ln cap="flat" cmpd="sng" w="57150">
            <a:solidFill>
              <a:srgbClr val="000000">
                <a:alpha val="14117"/>
              </a:srgbClr>
            </a:solidFill>
            <a:prstDash val="solid"/>
            <a:round/>
            <a:headEnd len="sm" w="sm" type="none"/>
            <a:tailEnd len="sm" w="sm" type="none"/>
          </a:ln>
        </p:spPr>
      </p:cxnSp>
      <p:pic>
        <p:nvPicPr>
          <p:cNvPr id="75" name="Google Shape;75;p18"/>
          <p:cNvPicPr preferRelativeResize="0"/>
          <p:nvPr/>
        </p:nvPicPr>
        <p:blipFill rotWithShape="1">
          <a:blip r:embed="rId2">
            <a:alphaModFix amt="5000"/>
          </a:blip>
          <a:srcRect b="25395" l="0" r="21519" t="24898"/>
          <a:stretch/>
        </p:blipFill>
        <p:spPr>
          <a:xfrm>
            <a:off x="2260600" y="0"/>
            <a:ext cx="6887677" cy="4362450"/>
          </a:xfrm>
          <a:prstGeom prst="rect">
            <a:avLst/>
          </a:prstGeom>
          <a:noFill/>
          <a:ln>
            <a:noFill/>
          </a:ln>
        </p:spPr>
      </p:pic>
      <p:sp>
        <p:nvSpPr>
          <p:cNvPr id="76" name="Google Shape;76;p18"/>
          <p:cNvSpPr txBox="1"/>
          <p:nvPr>
            <p:ph type="ctrTitle"/>
          </p:nvPr>
        </p:nvSpPr>
        <p:spPr>
          <a:xfrm>
            <a:off x="457200" y="1549525"/>
            <a:ext cx="4332600" cy="154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7" name="Shape 77"/>
        <p:cNvGrpSpPr/>
        <p:nvPr/>
      </p:nvGrpSpPr>
      <p:grpSpPr>
        <a:xfrm>
          <a:off x="0" y="0"/>
          <a:ext cx="0" cy="0"/>
          <a:chOff x="0" y="0"/>
          <a:chExt cx="0" cy="0"/>
        </a:xfrm>
      </p:grpSpPr>
      <p:sp>
        <p:nvSpPr>
          <p:cNvPr id="78" name="Google Shape;78;p19"/>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9"/>
          <p:cNvCxnSpPr/>
          <p:nvPr/>
        </p:nvCxnSpPr>
        <p:spPr>
          <a:xfrm>
            <a:off x="0" y="112787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80" name="Google Shape;80;p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81" name="Google Shape;81;p19"/>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2" name="Google Shape;82;p19"/>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pic>
        <p:nvPicPr>
          <p:cNvPr id="83" name="Google Shape;83;p19"/>
          <p:cNvPicPr preferRelativeResize="0"/>
          <p:nvPr/>
        </p:nvPicPr>
        <p:blipFill rotWithShape="1">
          <a:blip r:embed="rId2">
            <a:alphaModFix/>
          </a:blip>
          <a:srcRect b="0" l="0" r="0" t="0"/>
          <a:stretch/>
        </p:blipFill>
        <p:spPr>
          <a:xfrm>
            <a:off x="8038852" y="43263"/>
            <a:ext cx="1063400" cy="10633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 name="Google Shape;86;p20"/>
          <p:cNvCxnSpPr/>
          <p:nvPr/>
        </p:nvCxnSpPr>
        <p:spPr>
          <a:xfrm>
            <a:off x="0" y="112787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87" name="Google Shape;87;p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pic>
        <p:nvPicPr>
          <p:cNvPr id="88" name="Google Shape;88;p20"/>
          <p:cNvPicPr preferRelativeResize="0"/>
          <p:nvPr/>
        </p:nvPicPr>
        <p:blipFill rotWithShape="1">
          <a:blip r:embed="rId2">
            <a:alphaModFix/>
          </a:blip>
          <a:srcRect b="0" l="0" r="0" t="0"/>
          <a:stretch/>
        </p:blipFill>
        <p:spPr>
          <a:xfrm>
            <a:off x="8038852" y="43263"/>
            <a:ext cx="1063400" cy="10633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ample">
  <p:cSld name="TITLE_ONLY_1">
    <p:spTree>
      <p:nvGrpSpPr>
        <p:cNvPr id="89" name="Shape 89"/>
        <p:cNvGrpSpPr/>
        <p:nvPr/>
      </p:nvGrpSpPr>
      <p:grpSpPr>
        <a:xfrm>
          <a:off x="0" y="0"/>
          <a:ext cx="0" cy="0"/>
          <a:chOff x="0" y="0"/>
          <a:chExt cx="0" cy="0"/>
        </a:xfrm>
      </p:grpSpPr>
      <p:sp>
        <p:nvSpPr>
          <p:cNvPr id="90" name="Google Shape;90;p21"/>
          <p:cNvSpPr/>
          <p:nvPr/>
        </p:nvSpPr>
        <p:spPr>
          <a:xfrm>
            <a:off x="-1" y="73710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p21"/>
          <p:cNvCxnSpPr/>
          <p:nvPr/>
        </p:nvCxnSpPr>
        <p:spPr>
          <a:xfrm>
            <a:off x="0" y="768046"/>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92" name="Google Shape;92;p21"/>
          <p:cNvSpPr txBox="1"/>
          <p:nvPr>
            <p:ph idx="1" type="body"/>
          </p:nvPr>
        </p:nvSpPr>
        <p:spPr>
          <a:xfrm>
            <a:off x="309600" y="114359"/>
            <a:ext cx="8229600" cy="5196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0"/>
              </a:spcBef>
              <a:spcAft>
                <a:spcPts val="0"/>
              </a:spcAft>
              <a:buSzPts val="3000"/>
              <a:buChar char="●"/>
              <a:defRPr sz="1800">
                <a:solidFill>
                  <a:schemeClr val="dk2"/>
                </a:solidFill>
              </a:defRPr>
            </a:lvl1pPr>
            <a:lvl2pPr indent="-381000" lvl="1" marL="914400" algn="l">
              <a:lnSpc>
                <a:spcPct val="100000"/>
              </a:lnSpc>
              <a:spcBef>
                <a:spcPts val="0"/>
              </a:spcBef>
              <a:spcAft>
                <a:spcPts val="0"/>
              </a:spcAft>
              <a:buSzPts val="2400"/>
              <a:buChar char="○"/>
              <a:defRPr sz="1800">
                <a:solidFill>
                  <a:schemeClr val="dk2"/>
                </a:solidFill>
              </a:defRPr>
            </a:lvl2pPr>
            <a:lvl3pPr indent="-381000" lvl="2" marL="1371600" algn="l">
              <a:lnSpc>
                <a:spcPct val="100000"/>
              </a:lnSpc>
              <a:spcBef>
                <a:spcPts val="0"/>
              </a:spcBef>
              <a:spcAft>
                <a:spcPts val="0"/>
              </a:spcAft>
              <a:buSzPts val="2400"/>
              <a:buChar char="■"/>
              <a:defRPr sz="1800">
                <a:solidFill>
                  <a:schemeClr val="dk2"/>
                </a:solidFill>
              </a:defRPr>
            </a:lvl3pPr>
            <a:lvl4pPr indent="-342900" lvl="3" marL="1828800" algn="l">
              <a:lnSpc>
                <a:spcPct val="100000"/>
              </a:lnSpc>
              <a:spcBef>
                <a:spcPts val="0"/>
              </a:spcBef>
              <a:spcAft>
                <a:spcPts val="0"/>
              </a:spcAft>
              <a:buSzPts val="1800"/>
              <a:buChar char="●"/>
              <a:defRPr sz="1800">
                <a:solidFill>
                  <a:schemeClr val="dk2"/>
                </a:solidFill>
              </a:defRPr>
            </a:lvl4pPr>
            <a:lvl5pPr indent="-342900" lvl="4" marL="2286000" algn="l">
              <a:lnSpc>
                <a:spcPct val="100000"/>
              </a:lnSpc>
              <a:spcBef>
                <a:spcPts val="0"/>
              </a:spcBef>
              <a:spcAft>
                <a:spcPts val="0"/>
              </a:spcAft>
              <a:buSzPts val="1800"/>
              <a:buChar char="○"/>
              <a:defRPr sz="1800">
                <a:solidFill>
                  <a:schemeClr val="dk2"/>
                </a:solidFill>
              </a:defRPr>
            </a:lvl5pPr>
            <a:lvl6pPr indent="-342900" lvl="5" marL="2743200" algn="l">
              <a:lnSpc>
                <a:spcPct val="100000"/>
              </a:lnSpc>
              <a:spcBef>
                <a:spcPts val="0"/>
              </a:spcBef>
              <a:spcAft>
                <a:spcPts val="0"/>
              </a:spcAft>
              <a:buSzPts val="1800"/>
              <a:buChar char="■"/>
              <a:defRPr sz="1800">
                <a:solidFill>
                  <a:schemeClr val="dk2"/>
                </a:solidFill>
              </a:defRPr>
            </a:lvl6pPr>
            <a:lvl7pPr indent="-342900" lvl="6" marL="3200400" algn="l">
              <a:lnSpc>
                <a:spcPct val="100000"/>
              </a:lnSpc>
              <a:spcBef>
                <a:spcPts val="0"/>
              </a:spcBef>
              <a:spcAft>
                <a:spcPts val="0"/>
              </a:spcAft>
              <a:buSzPts val="1800"/>
              <a:buChar char="●"/>
              <a:defRPr sz="1800">
                <a:solidFill>
                  <a:schemeClr val="dk2"/>
                </a:solidFill>
              </a:defRPr>
            </a:lvl7pPr>
            <a:lvl8pPr indent="-342900" lvl="7" marL="3657600" algn="l">
              <a:lnSpc>
                <a:spcPct val="100000"/>
              </a:lnSpc>
              <a:spcBef>
                <a:spcPts val="0"/>
              </a:spcBef>
              <a:spcAft>
                <a:spcPts val="0"/>
              </a:spcAft>
              <a:buSzPts val="1800"/>
              <a:buChar char="○"/>
              <a:defRPr sz="1800">
                <a:solidFill>
                  <a:schemeClr val="dk2"/>
                </a:solidFill>
              </a:defRPr>
            </a:lvl8pPr>
            <a:lvl9pPr indent="-342900" lvl="8" marL="4114800" algn="l">
              <a:lnSpc>
                <a:spcPct val="100000"/>
              </a:lnSpc>
              <a:spcBef>
                <a:spcPts val="0"/>
              </a:spcBef>
              <a:spcAft>
                <a:spcPts val="0"/>
              </a:spcAft>
              <a:buSzPts val="1800"/>
              <a:buChar char="■"/>
              <a:defRPr sz="1800">
                <a:solidFill>
                  <a:schemeClr val="dk2"/>
                </a:solidFill>
              </a:defRPr>
            </a:lvl9pPr>
          </a:lstStyle>
          <a:p/>
        </p:txBody>
      </p:sp>
      <p:pic>
        <p:nvPicPr>
          <p:cNvPr id="93" name="Google Shape;93;p21"/>
          <p:cNvPicPr preferRelativeResize="0"/>
          <p:nvPr/>
        </p:nvPicPr>
        <p:blipFill rotWithShape="1">
          <a:blip r:embed="rId2">
            <a:alphaModFix amt="5000"/>
          </a:blip>
          <a:srcRect b="25395" l="0" r="21519" t="24898"/>
          <a:stretch/>
        </p:blipFill>
        <p:spPr>
          <a:xfrm>
            <a:off x="2256325" y="759075"/>
            <a:ext cx="6887677" cy="4362450"/>
          </a:xfrm>
          <a:prstGeom prst="rect">
            <a:avLst/>
          </a:prstGeom>
          <a:noFill/>
          <a:ln>
            <a:noFill/>
          </a:ln>
        </p:spPr>
      </p:pic>
      <p:sp>
        <p:nvSpPr>
          <p:cNvPr id="94" name="Google Shape;94;p21"/>
          <p:cNvSpPr txBox="1"/>
          <p:nvPr>
            <p:ph type="ctrTitle"/>
          </p:nvPr>
        </p:nvSpPr>
        <p:spPr>
          <a:xfrm>
            <a:off x="309600" y="2287550"/>
            <a:ext cx="4332600" cy="154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github.com/awslabs/amazon-eks-ami/blob/master/files/eni-max-pods.t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docs.google.com/presentation/d/1oAIfYr1otDg-RHNRYqUnt9bDouGDOGktolDyQRf50UM/edit?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hyperlink" Target="https://istio.io/docs/concepts/security/#authentication-policies" TargetMode="External"/><Relationship Id="rId5" Type="http://schemas.openxmlformats.org/officeDocument/2006/relationships/hyperlink" Target="https://istio.io/docs/concepts/security/#secure-nam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29.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hyperlink" Target="https://kubernetes.io/case-studi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2"/>
          <p:cNvSpPr txBox="1"/>
          <p:nvPr>
            <p:ph type="ctrTitle"/>
          </p:nvPr>
        </p:nvSpPr>
        <p:spPr>
          <a:xfrm>
            <a:off x="557075" y="2136775"/>
            <a:ext cx="6508200" cy="137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7200"/>
              <a:buNone/>
            </a:pPr>
            <a:r>
              <a:rPr lang="en" sz="3600"/>
              <a:t>Deploying Production Ready Kubernetes Cluster</a:t>
            </a:r>
            <a:endParaRPr sz="3600"/>
          </a:p>
        </p:txBody>
      </p:sp>
      <p:pic>
        <p:nvPicPr>
          <p:cNvPr id="100" name="Google Shape;100;p22"/>
          <p:cNvPicPr preferRelativeResize="0"/>
          <p:nvPr/>
        </p:nvPicPr>
        <p:blipFill rotWithShape="1">
          <a:blip r:embed="rId3">
            <a:alphaModFix/>
          </a:blip>
          <a:srcRect b="0" l="0" r="0" t="0"/>
          <a:stretch/>
        </p:blipFill>
        <p:spPr>
          <a:xfrm>
            <a:off x="7065175" y="2871250"/>
            <a:ext cx="1092676" cy="1092676"/>
          </a:xfrm>
          <a:prstGeom prst="rect">
            <a:avLst/>
          </a:prstGeom>
          <a:noFill/>
          <a:ln>
            <a:noFill/>
          </a:ln>
        </p:spPr>
      </p:pic>
      <p:sp>
        <p:nvSpPr>
          <p:cNvPr id="101" name="Google Shape;101;p22"/>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Self Healing</a:t>
            </a:r>
            <a:endParaRPr/>
          </a:p>
        </p:txBody>
      </p:sp>
      <p:sp>
        <p:nvSpPr>
          <p:cNvPr id="156" name="Google Shape;156;p3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sz="2400"/>
              <a:t>Kubernetes will </a:t>
            </a:r>
            <a:r>
              <a:rPr b="1" lang="en" sz="2400"/>
              <a:t>ALWAYS</a:t>
            </a:r>
            <a:r>
              <a:rPr lang="en" sz="2400"/>
              <a:t> try and steer the cluster to its desired state.</a:t>
            </a:r>
            <a:endParaRPr sz="2400"/>
          </a:p>
          <a:p>
            <a:pPr indent="0" lvl="0" marL="0" rtl="0" algn="l">
              <a:lnSpc>
                <a:spcPct val="100000"/>
              </a:lnSpc>
              <a:spcBef>
                <a:spcPts val="600"/>
              </a:spcBef>
              <a:spcAft>
                <a:spcPts val="0"/>
              </a:spcAft>
              <a:buSzPts val="3000"/>
              <a:buNone/>
            </a:pPr>
            <a:r>
              <a:t/>
            </a:r>
            <a:endParaRPr sz="2400"/>
          </a:p>
          <a:p>
            <a:pPr indent="-381000" lvl="0" marL="457200" rtl="0" algn="l">
              <a:lnSpc>
                <a:spcPct val="100000"/>
              </a:lnSpc>
              <a:spcBef>
                <a:spcPts val="600"/>
              </a:spcBef>
              <a:spcAft>
                <a:spcPts val="0"/>
              </a:spcAft>
              <a:buSzPts val="2400"/>
              <a:buChar char="●"/>
            </a:pPr>
            <a:r>
              <a:rPr b="1" lang="en" sz="2400"/>
              <a:t>Me:</a:t>
            </a:r>
            <a:r>
              <a:rPr lang="en" sz="2400"/>
              <a:t> “I want 3 healthy instances of redis to always be running.”</a:t>
            </a:r>
            <a:endParaRPr sz="2400"/>
          </a:p>
          <a:p>
            <a:pPr indent="-381000" lvl="0" marL="457200" rtl="0" algn="l">
              <a:lnSpc>
                <a:spcPct val="100000"/>
              </a:lnSpc>
              <a:spcBef>
                <a:spcPts val="0"/>
              </a:spcBef>
              <a:spcAft>
                <a:spcPts val="0"/>
              </a:spcAft>
              <a:buSzPts val="2400"/>
              <a:buChar char="●"/>
            </a:pPr>
            <a:r>
              <a:rPr b="1" lang="en" sz="2400"/>
              <a:t>Kubernetes:</a:t>
            </a:r>
            <a:r>
              <a:rPr lang="en" sz="2400"/>
              <a:t> “Okay, I’ll ensure there are always 3 instances up and running.”</a:t>
            </a:r>
            <a:endParaRPr sz="2400"/>
          </a:p>
          <a:p>
            <a:pPr indent="-381000" lvl="0" marL="457200" rtl="0" algn="l">
              <a:lnSpc>
                <a:spcPct val="100000"/>
              </a:lnSpc>
              <a:spcBef>
                <a:spcPts val="0"/>
              </a:spcBef>
              <a:spcAft>
                <a:spcPts val="0"/>
              </a:spcAft>
              <a:buSzPts val="2400"/>
              <a:buChar char="●"/>
            </a:pPr>
            <a:r>
              <a:rPr b="1" lang="en" sz="2400"/>
              <a:t>Kubernetes:</a:t>
            </a:r>
            <a:r>
              <a:rPr lang="en" sz="2400"/>
              <a:t> “Oh look, one has died. I’m going to attempt to spin up a new one.”</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2"/>
          <p:cNvSpPr txBox="1"/>
          <p:nvPr>
            <p:ph type="ctrTitle"/>
          </p:nvPr>
        </p:nvSpPr>
        <p:spPr>
          <a:xfrm>
            <a:off x="685800" y="1867781"/>
            <a:ext cx="7772400" cy="164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en" sz="4800"/>
              <a:t>Architecture</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33"/>
          <p:cNvPicPr preferRelativeResize="0"/>
          <p:nvPr/>
        </p:nvPicPr>
        <p:blipFill rotWithShape="1">
          <a:blip r:embed="rId3">
            <a:alphaModFix/>
          </a:blip>
          <a:srcRect b="0" l="0" r="0" t="0"/>
          <a:stretch/>
        </p:blipFill>
        <p:spPr>
          <a:xfrm>
            <a:off x="916938" y="0"/>
            <a:ext cx="7310121" cy="5143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3600"/>
              <a:t>Architecture Overview</a:t>
            </a:r>
            <a:endParaRPr sz="3600"/>
          </a:p>
        </p:txBody>
      </p:sp>
      <p:sp>
        <p:nvSpPr>
          <p:cNvPr id="172" name="Google Shape;172;p34"/>
          <p:cNvSpPr txBox="1"/>
          <p:nvPr>
            <p:ph type="ctrTitle"/>
          </p:nvPr>
        </p:nvSpPr>
        <p:spPr>
          <a:xfrm>
            <a:off x="457200" y="1549525"/>
            <a:ext cx="4332600" cy="154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Control Plane Components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Control Plane Components</a:t>
            </a:r>
            <a:endParaRPr/>
          </a:p>
        </p:txBody>
      </p:sp>
      <p:sp>
        <p:nvSpPr>
          <p:cNvPr id="178" name="Google Shape;178;p35"/>
          <p:cNvSpPr txBox="1"/>
          <p:nvPr>
            <p:ph idx="1" type="body"/>
          </p:nvPr>
        </p:nvSpPr>
        <p:spPr>
          <a:xfrm>
            <a:off x="457200" y="1532100"/>
            <a:ext cx="5673000" cy="3393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
              <a:t>kube-apiserver</a:t>
            </a:r>
            <a:endParaRPr/>
          </a:p>
          <a:p>
            <a:pPr indent="-419100" lvl="0" marL="457200" rtl="0" algn="l">
              <a:lnSpc>
                <a:spcPct val="100000"/>
              </a:lnSpc>
              <a:spcBef>
                <a:spcPts val="0"/>
              </a:spcBef>
              <a:spcAft>
                <a:spcPts val="0"/>
              </a:spcAft>
              <a:buSzPts val="3000"/>
              <a:buChar char="●"/>
            </a:pPr>
            <a:r>
              <a:rPr lang="en"/>
              <a:t>etcd</a:t>
            </a:r>
            <a:endParaRPr/>
          </a:p>
          <a:p>
            <a:pPr indent="-419100" lvl="0" marL="457200" rtl="0" algn="l">
              <a:lnSpc>
                <a:spcPct val="100000"/>
              </a:lnSpc>
              <a:spcBef>
                <a:spcPts val="0"/>
              </a:spcBef>
              <a:spcAft>
                <a:spcPts val="0"/>
              </a:spcAft>
              <a:buSzPts val="3000"/>
              <a:buChar char="●"/>
            </a:pPr>
            <a:r>
              <a:rPr lang="en"/>
              <a:t>kube-controller-manager</a:t>
            </a:r>
            <a:endParaRPr/>
          </a:p>
          <a:p>
            <a:pPr indent="-419100" lvl="0" marL="457200" rtl="0" algn="l">
              <a:lnSpc>
                <a:spcPct val="100000"/>
              </a:lnSpc>
              <a:spcBef>
                <a:spcPts val="0"/>
              </a:spcBef>
              <a:spcAft>
                <a:spcPts val="0"/>
              </a:spcAft>
              <a:buSzPts val="3000"/>
              <a:buChar char="●"/>
            </a:pPr>
            <a:r>
              <a:rPr lang="en"/>
              <a:t>kube-scheduler</a:t>
            </a:r>
            <a:endParaRPr/>
          </a:p>
          <a:p>
            <a:pPr indent="-419100" lvl="0" marL="457200" rtl="0" algn="l">
              <a:lnSpc>
                <a:spcPct val="100000"/>
              </a:lnSpc>
              <a:spcBef>
                <a:spcPts val="0"/>
              </a:spcBef>
              <a:spcAft>
                <a:spcPts val="0"/>
              </a:spcAft>
              <a:buSzPts val="3000"/>
              <a:buChar char="●"/>
            </a:pPr>
            <a:r>
              <a:rPr lang="en"/>
              <a:t>cloud-controller-manager</a:t>
            </a:r>
            <a:endParaRPr/>
          </a:p>
          <a:p>
            <a:pPr indent="0" lvl="0" marL="0" rtl="0" algn="l">
              <a:lnSpc>
                <a:spcPct val="100000"/>
              </a:lnSpc>
              <a:spcBef>
                <a:spcPts val="600"/>
              </a:spcBef>
              <a:spcAft>
                <a:spcPts val="0"/>
              </a:spcAft>
              <a:buSzPts val="3000"/>
              <a:buNone/>
            </a:pPr>
            <a:r>
              <a:t/>
            </a:r>
            <a:endParaRPr/>
          </a:p>
        </p:txBody>
      </p:sp>
      <p:pic>
        <p:nvPicPr>
          <p:cNvPr id="179" name="Google Shape;179;p35"/>
          <p:cNvPicPr preferRelativeResize="0"/>
          <p:nvPr/>
        </p:nvPicPr>
        <p:blipFill rotWithShape="1">
          <a:blip r:embed="rId3">
            <a:alphaModFix/>
          </a:blip>
          <a:srcRect b="11400" l="0" r="58101" t="0"/>
          <a:stretch/>
        </p:blipFill>
        <p:spPr>
          <a:xfrm>
            <a:off x="6130200" y="1200150"/>
            <a:ext cx="2556597" cy="38034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kube-apiserver</a:t>
            </a:r>
            <a:endParaRPr/>
          </a:p>
        </p:txBody>
      </p:sp>
      <p:sp>
        <p:nvSpPr>
          <p:cNvPr id="185" name="Google Shape;185;p3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2400"/>
              <a:t>Provides a forward facing REST interface into the kubernetes control plane and datastore.  </a:t>
            </a:r>
            <a:endParaRPr sz="2400"/>
          </a:p>
          <a:p>
            <a:pPr indent="-381000" lvl="0" marL="457200" rtl="0" algn="l">
              <a:lnSpc>
                <a:spcPct val="100000"/>
              </a:lnSpc>
              <a:spcBef>
                <a:spcPts val="1000"/>
              </a:spcBef>
              <a:spcAft>
                <a:spcPts val="0"/>
              </a:spcAft>
              <a:buSzPts val="2400"/>
              <a:buChar char="●"/>
            </a:pPr>
            <a:r>
              <a:rPr lang="en" sz="2400"/>
              <a:t>All clients and other applications interact with kubernetes </a:t>
            </a:r>
            <a:r>
              <a:rPr b="1" lang="en" sz="2400"/>
              <a:t>strictly</a:t>
            </a:r>
            <a:r>
              <a:rPr lang="en" sz="2400"/>
              <a:t> through the API Server.</a:t>
            </a:r>
            <a:endParaRPr sz="2400"/>
          </a:p>
          <a:p>
            <a:pPr indent="-381000" lvl="0" marL="457200" rtl="0" algn="l">
              <a:lnSpc>
                <a:spcPct val="100000"/>
              </a:lnSpc>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etcd</a:t>
            </a:r>
            <a:endParaRPr/>
          </a:p>
        </p:txBody>
      </p:sp>
      <p:sp>
        <p:nvSpPr>
          <p:cNvPr id="191" name="Google Shape;191;p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2400"/>
              <a:t>etcd acts as the cluster datastore.</a:t>
            </a:r>
            <a:endParaRPr sz="2400"/>
          </a:p>
          <a:p>
            <a:pPr indent="-381000" lvl="0" marL="457200" rtl="0" algn="l">
              <a:lnSpc>
                <a:spcPct val="100000"/>
              </a:lnSpc>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indent="-381000" lvl="0" marL="457200" rtl="0" algn="l">
              <a:lnSpc>
                <a:spcPct val="100000"/>
              </a:lnSpc>
              <a:spcBef>
                <a:spcPts val="1000"/>
              </a:spcBef>
              <a:spcAft>
                <a:spcPts val="1000"/>
              </a:spcAft>
              <a:buSzPts val="2400"/>
              <a:buChar char="●"/>
            </a:pPr>
            <a:r>
              <a:rPr lang="en" sz="2400"/>
              <a:t>Stores objects and config information. </a:t>
            </a:r>
            <a:endParaRPr sz="2400"/>
          </a:p>
        </p:txBody>
      </p:sp>
      <p:pic>
        <p:nvPicPr>
          <p:cNvPr id="192" name="Google Shape;192;p37"/>
          <p:cNvPicPr preferRelativeResize="0"/>
          <p:nvPr/>
        </p:nvPicPr>
        <p:blipFill rotWithShape="1">
          <a:blip r:embed="rId3">
            <a:alphaModFix/>
          </a:blip>
          <a:srcRect b="0" l="0" r="0" t="0"/>
          <a:stretch/>
        </p:blipFill>
        <p:spPr>
          <a:xfrm>
            <a:off x="5399675" y="3509525"/>
            <a:ext cx="2621400" cy="93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kube-controller-manager</a:t>
            </a:r>
            <a:endParaRPr/>
          </a:p>
        </p:txBody>
      </p:sp>
      <p:sp>
        <p:nvSpPr>
          <p:cNvPr id="198" name="Google Shape;198;p38"/>
          <p:cNvSpPr txBox="1"/>
          <p:nvPr>
            <p:ph idx="1" type="body"/>
          </p:nvPr>
        </p:nvSpPr>
        <p:spPr>
          <a:xfrm>
            <a:off x="457200" y="1200150"/>
            <a:ext cx="8229600" cy="38712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SzPts val="3000"/>
              <a:buChar char="●"/>
            </a:pPr>
            <a:r>
              <a:rPr lang="en" sz="1800"/>
              <a:t>Monitors the cluster state via the apiserver and </a:t>
            </a:r>
            <a:r>
              <a:rPr b="1" lang="en" sz="1800"/>
              <a:t>steers the cluster towards the desired state</a:t>
            </a:r>
            <a:r>
              <a:rPr lang="en" sz="1800"/>
              <a:t>.</a:t>
            </a:r>
            <a:r>
              <a:rPr lang="en"/>
              <a:t> </a:t>
            </a:r>
            <a:endParaRPr sz="2400"/>
          </a:p>
          <a:p>
            <a:pPr indent="-419100" lvl="0" marL="457200" rtl="0" algn="l">
              <a:lnSpc>
                <a:spcPct val="100000"/>
              </a:lnSpc>
              <a:spcBef>
                <a:spcPts val="600"/>
              </a:spcBef>
              <a:spcAft>
                <a:spcPts val="0"/>
              </a:spcAft>
              <a:buSzPts val="3000"/>
              <a:buChar char="●"/>
            </a:pPr>
            <a:r>
              <a:rPr lang="en" sz="1600"/>
              <a:t>Node Controller: Responsible for noticing and responding when nodes go down.</a:t>
            </a:r>
            <a:endParaRPr/>
          </a:p>
          <a:p>
            <a:pPr indent="-419100" lvl="0" marL="457200" rtl="0" algn="l">
              <a:lnSpc>
                <a:spcPct val="100000"/>
              </a:lnSpc>
              <a:spcBef>
                <a:spcPts val="600"/>
              </a:spcBef>
              <a:spcAft>
                <a:spcPts val="0"/>
              </a:spcAft>
              <a:buSzPts val="3000"/>
              <a:buChar char="●"/>
            </a:pPr>
            <a:r>
              <a:rPr lang="en" sz="1600"/>
              <a:t>Replication Controller: Responsible for maintaining the correct number of pods for every replication controller object in the system.</a:t>
            </a:r>
            <a:endParaRPr/>
          </a:p>
          <a:p>
            <a:pPr indent="-419100" lvl="0" marL="457200" rtl="0" algn="l">
              <a:lnSpc>
                <a:spcPct val="100000"/>
              </a:lnSpc>
              <a:spcBef>
                <a:spcPts val="600"/>
              </a:spcBef>
              <a:spcAft>
                <a:spcPts val="0"/>
              </a:spcAft>
              <a:buSzPts val="3000"/>
              <a:buChar char="●"/>
            </a:pPr>
            <a:r>
              <a:rPr lang="en" sz="1600"/>
              <a:t>Endpoints Controller: Populates the Endpoints object (that is, joins Services &amp; Pods).</a:t>
            </a:r>
            <a:endParaRPr/>
          </a:p>
          <a:p>
            <a:pPr indent="-419100" lvl="0" marL="457200" rtl="0" algn="l">
              <a:lnSpc>
                <a:spcPct val="100000"/>
              </a:lnSpc>
              <a:spcBef>
                <a:spcPts val="600"/>
              </a:spcBef>
              <a:spcAft>
                <a:spcPts val="0"/>
              </a:spcAft>
              <a:buSzPts val="3000"/>
              <a:buChar char="●"/>
            </a:pPr>
            <a:r>
              <a:rPr lang="en" sz="1600"/>
              <a:t>Service Account &amp; Token Controllers: Create default accounts and API access tokens for new namespaces.</a:t>
            </a:r>
            <a:br>
              <a:rPr lang="en" sz="2400"/>
            </a:b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cloud-controller-manager</a:t>
            </a:r>
            <a:endParaRPr/>
          </a:p>
        </p:txBody>
      </p:sp>
      <p:sp>
        <p:nvSpPr>
          <p:cNvPr id="204" name="Google Shape;204;p3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 sz="2000"/>
              <a:t>Node Controller: For checking the cloud provider to determine if a node has been deleted in the cloud after it stops responding</a:t>
            </a:r>
            <a:endParaRPr/>
          </a:p>
          <a:p>
            <a:pPr indent="-419100" lvl="0" marL="457200" rtl="0" algn="l">
              <a:lnSpc>
                <a:spcPct val="100000"/>
              </a:lnSpc>
              <a:spcBef>
                <a:spcPts val="600"/>
              </a:spcBef>
              <a:spcAft>
                <a:spcPts val="0"/>
              </a:spcAft>
              <a:buSzPts val="3000"/>
              <a:buChar char="●"/>
            </a:pPr>
            <a:r>
              <a:rPr lang="en" sz="2000"/>
              <a:t>Route Controller: For setting up routes in the underlying cloud infrastructure</a:t>
            </a:r>
            <a:endParaRPr/>
          </a:p>
          <a:p>
            <a:pPr indent="-419100" lvl="0" marL="457200" rtl="0" algn="l">
              <a:lnSpc>
                <a:spcPct val="100000"/>
              </a:lnSpc>
              <a:spcBef>
                <a:spcPts val="600"/>
              </a:spcBef>
              <a:spcAft>
                <a:spcPts val="0"/>
              </a:spcAft>
              <a:buSzPts val="3000"/>
              <a:buChar char="●"/>
            </a:pPr>
            <a:r>
              <a:rPr lang="en" sz="2000"/>
              <a:t>Service Controller: For creating, updating and deleting cloud provider load balancers</a:t>
            </a:r>
            <a:endParaRPr/>
          </a:p>
          <a:p>
            <a:pPr indent="-419100" lvl="0" marL="457200" rtl="0" algn="l">
              <a:lnSpc>
                <a:spcPct val="100000"/>
              </a:lnSpc>
              <a:spcBef>
                <a:spcPts val="600"/>
              </a:spcBef>
              <a:spcAft>
                <a:spcPts val="0"/>
              </a:spcAft>
              <a:buSzPts val="3000"/>
              <a:buChar char="●"/>
            </a:pPr>
            <a:r>
              <a:rPr lang="en" sz="2000"/>
              <a:t>Volume Controller: For creating, attaching, and mounting volumes, and interacting with the cloud provider to orchestrate volumes</a:t>
            </a:r>
            <a:br>
              <a:rPr lang="en" sz="2000"/>
            </a:b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kube-scheduler</a:t>
            </a:r>
            <a:endParaRPr/>
          </a:p>
        </p:txBody>
      </p:sp>
      <p:sp>
        <p:nvSpPr>
          <p:cNvPr id="210" name="Google Shape;210;p4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 sz="2400"/>
              <a:t>Component on the master that watches newly created pods that have no node assigned, and selects a node for them to run on.</a:t>
            </a:r>
            <a:endParaRPr/>
          </a:p>
          <a:p>
            <a:pPr indent="-419100" lvl="0" marL="457200" rtl="0" algn="l">
              <a:lnSpc>
                <a:spcPct val="100000"/>
              </a:lnSpc>
              <a:spcBef>
                <a:spcPts val="600"/>
              </a:spcBef>
              <a:spcAft>
                <a:spcPts val="0"/>
              </a:spcAft>
              <a:buSzPts val="3000"/>
              <a:buChar char="●"/>
            </a:pPr>
            <a:r>
              <a:rPr lang="en" sz="2400"/>
              <a:t>Factors taken into account for scheduling decisions include individual and collective resource requirements, hardware/software/policy constraints, affinity and anti-affinity specifications, data locality, inter-workload interference and deadlines.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What is Kubernetes?</a:t>
            </a:r>
            <a:endParaRPr/>
          </a:p>
        </p:txBody>
      </p:sp>
      <p:sp>
        <p:nvSpPr>
          <p:cNvPr id="107" name="Google Shape;107;p23"/>
          <p:cNvSpPr txBox="1"/>
          <p:nvPr>
            <p:ph idx="1" type="body"/>
          </p:nvPr>
        </p:nvSpPr>
        <p:spPr>
          <a:xfrm>
            <a:off x="457200" y="1337525"/>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1800"/>
              <a:t>A </a:t>
            </a:r>
            <a:r>
              <a:rPr b="1" lang="en" sz="1800"/>
              <a:t>Production-Grade Container Orchestration System </a:t>
            </a:r>
            <a:r>
              <a:rPr lang="en" sz="1800"/>
              <a:t>Google-grown, based on Borg and Omega, systems that run inside of Google right now and are proven to work at Google for over 10 years. </a:t>
            </a:r>
            <a:endParaRPr/>
          </a:p>
          <a:p>
            <a:pPr indent="-381000" lvl="0" marL="457200" rtl="0" algn="l">
              <a:lnSpc>
                <a:spcPct val="100000"/>
              </a:lnSpc>
              <a:spcBef>
                <a:spcPts val="600"/>
              </a:spcBef>
              <a:spcAft>
                <a:spcPts val="0"/>
              </a:spcAft>
              <a:buSzPts val="2400"/>
              <a:buChar char="●"/>
            </a:pPr>
            <a:r>
              <a:rPr lang="en" sz="1800"/>
              <a:t>Google spawns billions of containers per week with these systems.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1"/>
          <p:cNvSpPr txBox="1"/>
          <p:nvPr>
            <p:ph type="ctrTitle"/>
          </p:nvPr>
        </p:nvSpPr>
        <p:spPr>
          <a:xfrm>
            <a:off x="685800" y="1867781"/>
            <a:ext cx="7772400" cy="164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en"/>
              <a:t>A Couple </a:t>
            </a:r>
            <a:endParaRPr/>
          </a:p>
          <a:p>
            <a:pPr indent="0" lvl="0" marL="0" rtl="0" algn="ctr">
              <a:lnSpc>
                <a:spcPct val="100000"/>
              </a:lnSpc>
              <a:spcBef>
                <a:spcPts val="0"/>
              </a:spcBef>
              <a:spcAft>
                <a:spcPts val="0"/>
              </a:spcAft>
              <a:buSzPts val="7200"/>
              <a:buNone/>
            </a:pPr>
            <a:r>
              <a:rPr lang="en"/>
              <a:t>Key Concepts...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Pods</a:t>
            </a:r>
            <a:endParaRPr/>
          </a:p>
        </p:txBody>
      </p:sp>
      <p:sp>
        <p:nvSpPr>
          <p:cNvPr id="221" name="Google Shape;221;p42"/>
          <p:cNvSpPr txBox="1"/>
          <p:nvPr>
            <p:ph idx="1" type="body"/>
          </p:nvPr>
        </p:nvSpPr>
        <p:spPr>
          <a:xfrm>
            <a:off x="457200" y="1200150"/>
            <a:ext cx="5406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SzPts val="3000"/>
              <a:buChar char="●"/>
            </a:pPr>
            <a:r>
              <a:rPr b="1" lang="en"/>
              <a:t>Atomic unit</a:t>
            </a:r>
            <a:r>
              <a:rPr lang="en"/>
              <a:t> or smallest “</a:t>
            </a:r>
            <a:r>
              <a:rPr i="1" lang="en"/>
              <a:t>unit of work</a:t>
            </a:r>
            <a:r>
              <a:rPr lang="en"/>
              <a:t>”of Kubernetes.</a:t>
            </a:r>
            <a:endParaRPr/>
          </a:p>
          <a:p>
            <a:pPr indent="-419100" lvl="0" marL="457200" rtl="0" algn="l">
              <a:lnSpc>
                <a:spcPct val="100000"/>
              </a:lnSpc>
              <a:spcBef>
                <a:spcPts val="1000"/>
              </a:spcBef>
              <a:spcAft>
                <a:spcPts val="0"/>
              </a:spcAft>
              <a:buSzPts val="3000"/>
              <a:buChar char="●"/>
            </a:pPr>
            <a:r>
              <a:rPr lang="en"/>
              <a:t>Pods are </a:t>
            </a:r>
            <a:r>
              <a:rPr b="1" lang="en"/>
              <a:t>one or MORE containers</a:t>
            </a:r>
            <a:r>
              <a:rPr lang="en"/>
              <a:t> that share volumes and namespace.</a:t>
            </a:r>
            <a:endParaRPr/>
          </a:p>
          <a:p>
            <a:pPr indent="-419100" lvl="0" marL="457200" rtl="0" algn="l">
              <a:lnSpc>
                <a:spcPct val="100000"/>
              </a:lnSpc>
              <a:spcBef>
                <a:spcPts val="2000"/>
              </a:spcBef>
              <a:spcAft>
                <a:spcPts val="1000"/>
              </a:spcAft>
              <a:buSzPts val="3000"/>
              <a:buChar char="●"/>
            </a:pPr>
            <a:r>
              <a:rPr b="1" lang="en"/>
              <a:t>They are also ephemeral!</a:t>
            </a:r>
            <a:endParaRPr b="1"/>
          </a:p>
        </p:txBody>
      </p:sp>
      <p:pic>
        <p:nvPicPr>
          <p:cNvPr id="222" name="Google Shape;222;p42"/>
          <p:cNvPicPr preferRelativeResize="0"/>
          <p:nvPr/>
        </p:nvPicPr>
        <p:blipFill rotWithShape="1">
          <a:blip r:embed="rId3">
            <a:alphaModFix/>
          </a:blip>
          <a:srcRect b="0" l="0" r="0" t="0"/>
          <a:stretch/>
        </p:blipFill>
        <p:spPr>
          <a:xfrm>
            <a:off x="5981611" y="1219675"/>
            <a:ext cx="2903465" cy="3686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Services</a:t>
            </a:r>
            <a:endParaRPr/>
          </a:p>
        </p:txBody>
      </p:sp>
      <p:pic>
        <p:nvPicPr>
          <p:cNvPr id="228" name="Google Shape;228;p43"/>
          <p:cNvPicPr preferRelativeResize="0"/>
          <p:nvPr/>
        </p:nvPicPr>
        <p:blipFill rotWithShape="1">
          <a:blip r:embed="rId3">
            <a:alphaModFix/>
          </a:blip>
          <a:srcRect b="3475" l="2879" r="2709" t="2555"/>
          <a:stretch/>
        </p:blipFill>
        <p:spPr>
          <a:xfrm>
            <a:off x="4345725" y="1139025"/>
            <a:ext cx="4673100" cy="3953526"/>
          </a:xfrm>
          <a:prstGeom prst="rect">
            <a:avLst/>
          </a:prstGeom>
          <a:noFill/>
          <a:ln>
            <a:noFill/>
          </a:ln>
        </p:spPr>
      </p:pic>
      <p:sp>
        <p:nvSpPr>
          <p:cNvPr id="229" name="Google Shape;229;p43"/>
          <p:cNvSpPr txBox="1"/>
          <p:nvPr>
            <p:ph idx="1" type="body"/>
          </p:nvPr>
        </p:nvSpPr>
        <p:spPr>
          <a:xfrm>
            <a:off x="457200" y="1200150"/>
            <a:ext cx="5171700" cy="857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1000"/>
              </a:spcAft>
              <a:buSzPts val="2400"/>
              <a:buChar char="●"/>
            </a:pPr>
            <a:r>
              <a:rPr b="1" lang="en" sz="2400"/>
              <a:t>Unified method of accessing</a:t>
            </a:r>
            <a:r>
              <a:rPr lang="en" sz="2400"/>
              <a:t> the exposed workloads of Pods. </a:t>
            </a:r>
            <a:endParaRPr sz="2400"/>
          </a:p>
        </p:txBody>
      </p:sp>
      <p:sp>
        <p:nvSpPr>
          <p:cNvPr id="230" name="Google Shape;230;p43"/>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1" i="0" lang="en" sz="2400" u="none" cap="none" strike="noStrike">
                <a:solidFill>
                  <a:schemeClr val="dk1"/>
                </a:solidFill>
                <a:latin typeface="Arial"/>
                <a:ea typeface="Arial"/>
                <a:cs typeface="Arial"/>
                <a:sym typeface="Arial"/>
              </a:rPr>
              <a:t>Durable resource</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1000"/>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static cluster IP</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Arial"/>
                <a:ea typeface="Arial"/>
                <a:cs typeface="Arial"/>
                <a:sym typeface="Arial"/>
              </a:rPr>
              <a:t>static namespaced DNS name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3600"/>
              <a:t>Architecture Overview</a:t>
            </a:r>
            <a:endParaRPr sz="3600"/>
          </a:p>
        </p:txBody>
      </p:sp>
      <p:sp>
        <p:nvSpPr>
          <p:cNvPr id="236" name="Google Shape;236;p44"/>
          <p:cNvSpPr txBox="1"/>
          <p:nvPr>
            <p:ph type="ctrTitle"/>
          </p:nvPr>
        </p:nvSpPr>
        <p:spPr>
          <a:xfrm>
            <a:off x="457200" y="1549525"/>
            <a:ext cx="4332600" cy="154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Node</a:t>
            </a:r>
            <a:endParaRPr/>
          </a:p>
          <a:p>
            <a:pPr indent="0" lvl="0" marL="0" rtl="0" algn="ctr">
              <a:lnSpc>
                <a:spcPct val="100000"/>
              </a:lnSpc>
              <a:spcBef>
                <a:spcPts val="0"/>
              </a:spcBef>
              <a:spcAft>
                <a:spcPts val="0"/>
              </a:spcAft>
              <a:buSzPts val="3600"/>
              <a:buNone/>
            </a:pPr>
            <a:r>
              <a:rPr lang="en"/>
              <a:t>Components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Node Components</a:t>
            </a:r>
            <a:endParaRPr/>
          </a:p>
        </p:txBody>
      </p:sp>
      <p:sp>
        <p:nvSpPr>
          <p:cNvPr id="242" name="Google Shape;242;p45"/>
          <p:cNvSpPr txBox="1"/>
          <p:nvPr>
            <p:ph idx="1" type="body"/>
          </p:nvPr>
        </p:nvSpPr>
        <p:spPr>
          <a:xfrm>
            <a:off x="457200" y="1200150"/>
            <a:ext cx="58002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19100" lvl="0" marL="457200" rtl="0" algn="l">
              <a:lnSpc>
                <a:spcPct val="100000"/>
              </a:lnSpc>
              <a:spcBef>
                <a:spcPts val="600"/>
              </a:spcBef>
              <a:spcAft>
                <a:spcPts val="0"/>
              </a:spcAft>
              <a:buSzPts val="3000"/>
              <a:buChar char="●"/>
            </a:pPr>
            <a:r>
              <a:rPr lang="en"/>
              <a:t>kubelet</a:t>
            </a:r>
            <a:endParaRPr/>
          </a:p>
          <a:p>
            <a:pPr indent="-419100" lvl="0" marL="457200" rtl="0" algn="l">
              <a:lnSpc>
                <a:spcPct val="100000"/>
              </a:lnSpc>
              <a:spcBef>
                <a:spcPts val="0"/>
              </a:spcBef>
              <a:spcAft>
                <a:spcPts val="0"/>
              </a:spcAft>
              <a:buSzPts val="3000"/>
              <a:buChar char="●"/>
            </a:pPr>
            <a:r>
              <a:rPr lang="en"/>
              <a:t>kube-proxy</a:t>
            </a:r>
            <a:endParaRPr/>
          </a:p>
          <a:p>
            <a:pPr indent="-419100" lvl="0" marL="457200" rtl="0" algn="l">
              <a:lnSpc>
                <a:spcPct val="100000"/>
              </a:lnSpc>
              <a:spcBef>
                <a:spcPts val="0"/>
              </a:spcBef>
              <a:spcAft>
                <a:spcPts val="0"/>
              </a:spcAft>
              <a:buSzPts val="3000"/>
              <a:buChar char="●"/>
            </a:pPr>
            <a:r>
              <a:rPr lang="en"/>
              <a:t>Container Runtime Engine</a:t>
            </a:r>
            <a:endParaRPr/>
          </a:p>
          <a:p>
            <a:pPr indent="0" lvl="0" marL="0" rtl="0" algn="l">
              <a:lnSpc>
                <a:spcPct val="100000"/>
              </a:lnSpc>
              <a:spcBef>
                <a:spcPts val="600"/>
              </a:spcBef>
              <a:spcAft>
                <a:spcPts val="0"/>
              </a:spcAft>
              <a:buSzPts val="3000"/>
              <a:buNone/>
            </a:pPr>
            <a:r>
              <a:t/>
            </a:r>
            <a:endParaRPr/>
          </a:p>
        </p:txBody>
      </p:sp>
      <p:pic>
        <p:nvPicPr>
          <p:cNvPr id="243" name="Google Shape;243;p45"/>
          <p:cNvPicPr preferRelativeResize="0"/>
          <p:nvPr/>
        </p:nvPicPr>
        <p:blipFill rotWithShape="1">
          <a:blip r:embed="rId3">
            <a:alphaModFix/>
          </a:blip>
          <a:srcRect b="0" l="0" r="0" t="0"/>
          <a:stretch/>
        </p:blipFill>
        <p:spPr>
          <a:xfrm>
            <a:off x="6303350" y="1514887"/>
            <a:ext cx="2383451" cy="309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kubelet</a:t>
            </a:r>
            <a:endParaRPr/>
          </a:p>
        </p:txBody>
      </p:sp>
      <p:sp>
        <p:nvSpPr>
          <p:cNvPr id="249" name="Google Shape;249;p4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
              <a:t>An agent that runs on each node in the cluster. It makes sure that containers are running in a pod.</a:t>
            </a:r>
            <a:endParaRPr/>
          </a:p>
          <a:p>
            <a:pPr indent="-419100" lvl="0" marL="457200" rtl="0" algn="l">
              <a:lnSpc>
                <a:spcPct val="100000"/>
              </a:lnSpc>
              <a:spcBef>
                <a:spcPts val="600"/>
              </a:spcBef>
              <a:spcAft>
                <a:spcPts val="0"/>
              </a:spcAft>
              <a:buSzPts val="3000"/>
              <a:buChar char="●"/>
            </a:pPr>
            <a:r>
              <a:rPr lang="en"/>
              <a:t>The kubelet takes a set of PodSpecs that are provided through various mechanisms and ensures that the containers described in those PodSpecs are running and healthy.</a:t>
            </a:r>
            <a:endParaRPr sz="2400"/>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kube-proxy</a:t>
            </a:r>
            <a:endParaRPr/>
          </a:p>
        </p:txBody>
      </p:sp>
      <p:sp>
        <p:nvSpPr>
          <p:cNvPr id="255" name="Google Shape;255;p4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2400"/>
              <a:t>Manages the network rules on each node.</a:t>
            </a:r>
            <a:endParaRPr sz="2400"/>
          </a:p>
          <a:p>
            <a:pPr indent="-381000" lvl="0" marL="457200" rtl="0" algn="l">
              <a:lnSpc>
                <a:spcPct val="100000"/>
              </a:lnSpc>
              <a:spcBef>
                <a:spcPts val="1000"/>
              </a:spcBef>
              <a:spcAft>
                <a:spcPts val="0"/>
              </a:spcAft>
              <a:buSzPts val="2400"/>
              <a:buChar char="●"/>
            </a:pPr>
            <a:r>
              <a:rPr lang="en" sz="2400"/>
              <a:t>Performs connection forwarding or load balancing for Kubernetes cluster services.</a:t>
            </a:r>
            <a:endParaRPr sz="2400"/>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Container Runtime Engine</a:t>
            </a:r>
            <a:endParaRPr/>
          </a:p>
        </p:txBody>
      </p:sp>
      <p:sp>
        <p:nvSpPr>
          <p:cNvPr id="261" name="Google Shape;261;p4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2400"/>
              <a:t>A container runtime is a CRI (Container Runtime Interface) compatible application that executes and manages containers. </a:t>
            </a:r>
            <a:endParaRPr sz="2400"/>
          </a:p>
          <a:p>
            <a:pPr indent="-381000" lvl="1" marL="914400" rtl="0" algn="l">
              <a:lnSpc>
                <a:spcPct val="100000"/>
              </a:lnSpc>
              <a:spcBef>
                <a:spcPts val="0"/>
              </a:spcBef>
              <a:spcAft>
                <a:spcPts val="0"/>
              </a:spcAft>
              <a:buSzPts val="2400"/>
              <a:buChar char="○"/>
            </a:pPr>
            <a:r>
              <a:rPr lang="en" sz="2400"/>
              <a:t>Containerd (docker)</a:t>
            </a:r>
            <a:endParaRPr/>
          </a:p>
          <a:p>
            <a:pPr indent="-381000" lvl="1" marL="914400" rtl="0" algn="l">
              <a:lnSpc>
                <a:spcPct val="100000"/>
              </a:lnSpc>
              <a:spcBef>
                <a:spcPts val="0"/>
              </a:spcBef>
              <a:spcAft>
                <a:spcPts val="0"/>
              </a:spcAft>
              <a:buSzPts val="2400"/>
              <a:buChar char="○"/>
            </a:pPr>
            <a:r>
              <a:rPr lang="en" sz="2400"/>
              <a:t>Cri-o </a:t>
            </a:r>
            <a:endParaRPr/>
          </a:p>
          <a:p>
            <a:pPr indent="-381000" lvl="1" marL="914400" rtl="0" algn="l">
              <a:lnSpc>
                <a:spcPct val="100000"/>
              </a:lnSpc>
              <a:spcBef>
                <a:spcPts val="0"/>
              </a:spcBef>
              <a:spcAft>
                <a:spcPts val="0"/>
              </a:spcAft>
              <a:buSzPts val="2400"/>
              <a:buChar char="○"/>
            </a:pPr>
            <a:r>
              <a:rPr lang="en" sz="2400"/>
              <a:t>Rkt</a:t>
            </a:r>
            <a:endParaRPr/>
          </a:p>
          <a:p>
            <a:pPr indent="-381000" lvl="1" marL="914400" rtl="0" algn="l">
              <a:lnSpc>
                <a:spcPct val="100000"/>
              </a:lnSpc>
              <a:spcBef>
                <a:spcPts val="0"/>
              </a:spcBef>
              <a:spcAft>
                <a:spcPts val="0"/>
              </a:spcAft>
              <a:buSzPts val="2400"/>
              <a:buChar char="○"/>
            </a:pPr>
            <a:r>
              <a:rPr lang="en" sz="2400"/>
              <a:t>Kata (formerly clear and hyper)</a:t>
            </a:r>
            <a:endParaRPr/>
          </a:p>
          <a:p>
            <a:pPr indent="-381000" lvl="1" marL="914400" rtl="0" algn="l">
              <a:lnSpc>
                <a:spcPct val="100000"/>
              </a:lnSpc>
              <a:spcBef>
                <a:spcPts val="0"/>
              </a:spcBef>
              <a:spcAft>
                <a:spcPts val="0"/>
              </a:spcAft>
              <a:buSzPts val="2400"/>
              <a:buChar char="○"/>
            </a:pPr>
            <a:r>
              <a:rPr lang="en" sz="2400"/>
              <a:t>Virtlet (VM CRI compatible runtime)</a:t>
            </a:r>
            <a:endParaRPr sz="2400"/>
          </a:p>
          <a:p>
            <a:pPr indent="0" lvl="0" marL="0" rtl="0" algn="l">
              <a:lnSpc>
                <a:spcPct val="100000"/>
              </a:lnSpc>
              <a:spcBef>
                <a:spcPts val="600"/>
              </a:spcBef>
              <a:spcAft>
                <a:spcPts val="0"/>
              </a:spcAft>
              <a:buClr>
                <a:schemeClr val="dk1"/>
              </a:buClr>
              <a:buSzPts val="1100"/>
              <a:buFont typeface="Arial"/>
              <a:buNone/>
            </a:pPr>
            <a:r>
              <a:t/>
            </a:r>
            <a:endParaRPr sz="2400"/>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9"/>
          <p:cNvSpPr txBox="1"/>
          <p:nvPr>
            <p:ph type="ctrTitle"/>
          </p:nvPr>
        </p:nvSpPr>
        <p:spPr>
          <a:xfrm>
            <a:off x="685800" y="1867781"/>
            <a:ext cx="7772400" cy="164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en"/>
              <a:t>Security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50"/>
          <p:cNvPicPr preferRelativeResize="0"/>
          <p:nvPr/>
        </p:nvPicPr>
        <p:blipFill>
          <a:blip r:embed="rId3">
            <a:alphaModFix/>
          </a:blip>
          <a:stretch>
            <a:fillRect/>
          </a:stretch>
        </p:blipFill>
        <p:spPr>
          <a:xfrm>
            <a:off x="2473025" y="1028700"/>
            <a:ext cx="4124325" cy="308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4"/>
          <p:cNvSpPr txBox="1"/>
          <p:nvPr>
            <p:ph type="ctrTitle"/>
          </p:nvPr>
        </p:nvSpPr>
        <p:spPr>
          <a:xfrm>
            <a:off x="503675" y="1867775"/>
            <a:ext cx="8356200" cy="164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7200"/>
              <a:buNone/>
            </a:pPr>
            <a:r>
              <a:rPr lang="en" sz="3600">
                <a:solidFill>
                  <a:srgbClr val="FFFFFF"/>
                </a:solidFill>
              </a:rPr>
              <a:t>Container Orchestration System</a:t>
            </a:r>
            <a:endParaRPr sz="3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Role - Authorization</a:t>
            </a:r>
            <a:endParaRPr/>
          </a:p>
        </p:txBody>
      </p:sp>
      <p:pic>
        <p:nvPicPr>
          <p:cNvPr id="277" name="Google Shape;277;p51"/>
          <p:cNvPicPr preferRelativeResize="0"/>
          <p:nvPr/>
        </p:nvPicPr>
        <p:blipFill rotWithShape="1">
          <a:blip r:embed="rId3">
            <a:alphaModFix/>
          </a:blip>
          <a:srcRect b="0" l="0" r="0" t="0"/>
          <a:stretch/>
        </p:blipFill>
        <p:spPr>
          <a:xfrm>
            <a:off x="0" y="1200150"/>
            <a:ext cx="4193931" cy="2606919"/>
          </a:xfrm>
          <a:prstGeom prst="rect">
            <a:avLst/>
          </a:prstGeom>
          <a:noFill/>
          <a:ln>
            <a:noFill/>
          </a:ln>
        </p:spPr>
      </p:pic>
      <p:pic>
        <p:nvPicPr>
          <p:cNvPr id="278" name="Google Shape;278;p51"/>
          <p:cNvPicPr preferRelativeResize="0"/>
          <p:nvPr/>
        </p:nvPicPr>
        <p:blipFill rotWithShape="1">
          <a:blip r:embed="rId4">
            <a:alphaModFix/>
          </a:blip>
          <a:srcRect b="0" l="0" r="0" t="0"/>
          <a:stretch/>
        </p:blipFill>
        <p:spPr>
          <a:xfrm>
            <a:off x="4193931" y="1200151"/>
            <a:ext cx="4950070" cy="3016744"/>
          </a:xfrm>
          <a:prstGeom prst="rect">
            <a:avLst/>
          </a:prstGeom>
          <a:noFill/>
          <a:ln>
            <a:noFill/>
          </a:ln>
        </p:spPr>
      </p:pic>
      <p:pic>
        <p:nvPicPr>
          <p:cNvPr id="279" name="Google Shape;279;p51"/>
          <p:cNvPicPr preferRelativeResize="0"/>
          <p:nvPr/>
        </p:nvPicPr>
        <p:blipFill rotWithShape="1">
          <a:blip r:embed="rId5">
            <a:alphaModFix/>
          </a:blip>
          <a:srcRect b="0" l="0" r="0" t="0"/>
          <a:stretch/>
        </p:blipFill>
        <p:spPr>
          <a:xfrm>
            <a:off x="1239715" y="3739651"/>
            <a:ext cx="6664570" cy="1403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RoleBinding - Authorization</a:t>
            </a:r>
            <a:endParaRPr/>
          </a:p>
        </p:txBody>
      </p:sp>
      <p:pic>
        <p:nvPicPr>
          <p:cNvPr id="285" name="Google Shape;285;p52"/>
          <p:cNvPicPr preferRelativeResize="0"/>
          <p:nvPr/>
        </p:nvPicPr>
        <p:blipFill rotWithShape="1">
          <a:blip r:embed="rId3">
            <a:alphaModFix/>
          </a:blip>
          <a:srcRect b="0" l="0" r="0" t="0"/>
          <a:stretch/>
        </p:blipFill>
        <p:spPr>
          <a:xfrm>
            <a:off x="703385" y="1185602"/>
            <a:ext cx="7587762" cy="37117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RoleBinding - Authorization</a:t>
            </a:r>
            <a:endParaRPr/>
          </a:p>
        </p:txBody>
      </p:sp>
      <p:pic>
        <p:nvPicPr>
          <p:cNvPr id="291" name="Google Shape;291;p53"/>
          <p:cNvPicPr preferRelativeResize="0"/>
          <p:nvPr/>
        </p:nvPicPr>
        <p:blipFill rotWithShape="1">
          <a:blip r:embed="rId3">
            <a:alphaModFix/>
          </a:blip>
          <a:srcRect b="0" l="0" r="0" t="0"/>
          <a:stretch/>
        </p:blipFill>
        <p:spPr>
          <a:xfrm>
            <a:off x="852855" y="1143000"/>
            <a:ext cx="7288822" cy="4000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54"/>
          <p:cNvPicPr preferRelativeResize="0"/>
          <p:nvPr/>
        </p:nvPicPr>
        <p:blipFill rotWithShape="1">
          <a:blip r:embed="rId3">
            <a:alphaModFix/>
          </a:blip>
          <a:srcRect b="0" l="0" r="0" t="0"/>
          <a:stretch/>
        </p:blipFill>
        <p:spPr>
          <a:xfrm>
            <a:off x="796954" y="0"/>
            <a:ext cx="7550092"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55"/>
          <p:cNvPicPr preferRelativeResize="0"/>
          <p:nvPr/>
        </p:nvPicPr>
        <p:blipFill rotWithShape="1">
          <a:blip r:embed="rId3">
            <a:alphaModFix/>
          </a:blip>
          <a:srcRect b="0" l="0" r="0" t="0"/>
          <a:stretch/>
        </p:blipFill>
        <p:spPr>
          <a:xfrm>
            <a:off x="0" y="496062"/>
            <a:ext cx="9144000" cy="4151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3600"/>
              <a:t>Architecture Overview</a:t>
            </a:r>
            <a:endParaRPr sz="3600"/>
          </a:p>
        </p:txBody>
      </p:sp>
      <p:sp>
        <p:nvSpPr>
          <p:cNvPr id="307" name="Google Shape;307;p56"/>
          <p:cNvSpPr txBox="1"/>
          <p:nvPr>
            <p:ph type="ctrTitle"/>
          </p:nvPr>
        </p:nvSpPr>
        <p:spPr>
          <a:xfrm>
            <a:off x="457200" y="1549525"/>
            <a:ext cx="4332600" cy="154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Fundamental Networking Rules</a:t>
            </a:r>
            <a:endParaRPr/>
          </a:p>
        </p:txBody>
      </p:sp>
      <p:sp>
        <p:nvSpPr>
          <p:cNvPr id="313" name="Google Shape;313;p5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2400"/>
              <a:t>All containers within a pod can communicate with each other unimpeded.</a:t>
            </a:r>
            <a:endParaRPr sz="2400"/>
          </a:p>
          <a:p>
            <a:pPr indent="-381000" lvl="0" marL="457200" rtl="0" algn="l">
              <a:lnSpc>
                <a:spcPct val="100000"/>
              </a:lnSpc>
              <a:spcBef>
                <a:spcPts val="1000"/>
              </a:spcBef>
              <a:spcAft>
                <a:spcPts val="0"/>
              </a:spcAft>
              <a:buSzPts val="2400"/>
              <a:buChar char="●"/>
            </a:pPr>
            <a:r>
              <a:rPr lang="en" sz="2400"/>
              <a:t>All Pods can communicate with all other Pods without NAT. </a:t>
            </a:r>
            <a:endParaRPr sz="2400"/>
          </a:p>
          <a:p>
            <a:pPr indent="-381000" lvl="0" marL="457200" rtl="0" algn="l">
              <a:lnSpc>
                <a:spcPct val="100000"/>
              </a:lnSpc>
              <a:spcBef>
                <a:spcPts val="1000"/>
              </a:spcBef>
              <a:spcAft>
                <a:spcPts val="0"/>
              </a:spcAft>
              <a:buSzPts val="2400"/>
              <a:buChar char="●"/>
            </a:pPr>
            <a:r>
              <a:rPr lang="en" sz="2400"/>
              <a:t>All nodes can communicate with all Pods (and vice-versa) without NAT.</a:t>
            </a:r>
            <a:endParaRPr sz="2400"/>
          </a:p>
          <a:p>
            <a:pPr indent="-381000" lvl="0" marL="457200" rtl="0" algn="l">
              <a:lnSpc>
                <a:spcPct val="100000"/>
              </a:lnSpc>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Fundamentals Applied </a:t>
            </a:r>
            <a:endParaRPr/>
          </a:p>
        </p:txBody>
      </p:sp>
      <p:sp>
        <p:nvSpPr>
          <p:cNvPr id="319" name="Google Shape;319;p5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b="1" lang="en"/>
              <a:t>Container-to-Container</a:t>
            </a:r>
            <a:endParaRPr b="1"/>
          </a:p>
          <a:p>
            <a:pPr indent="-381000" lvl="1" marL="914400" rtl="0" algn="l">
              <a:lnSpc>
                <a:spcPct val="100000"/>
              </a:lnSpc>
              <a:spcBef>
                <a:spcPts val="480"/>
              </a:spcBef>
              <a:spcAft>
                <a:spcPts val="0"/>
              </a:spcAft>
              <a:buSzPts val="2400"/>
              <a:buChar char="○"/>
            </a:pPr>
            <a:r>
              <a:rPr lang="en" sz="2400"/>
              <a:t>Containers within a pod exist within the </a:t>
            </a:r>
            <a:r>
              <a:rPr b="1" lang="en" sz="2400"/>
              <a:t>same network namespace</a:t>
            </a:r>
            <a:r>
              <a:rPr lang="en" sz="2400"/>
              <a:t> and share an IP.</a:t>
            </a:r>
            <a:endParaRPr sz="2400"/>
          </a:p>
          <a:p>
            <a:pPr indent="-381000" lvl="1" marL="914400" rtl="0" algn="l">
              <a:lnSpc>
                <a:spcPct val="100000"/>
              </a:lnSpc>
              <a:spcBef>
                <a:spcPts val="480"/>
              </a:spcBef>
              <a:spcAft>
                <a:spcPts val="0"/>
              </a:spcAft>
              <a:buSzPts val="2400"/>
              <a:buChar char="○"/>
            </a:pPr>
            <a:r>
              <a:rPr lang="en" sz="2400"/>
              <a:t>Enables intrapod communication over </a:t>
            </a:r>
            <a:r>
              <a:rPr i="1" lang="en" sz="2400"/>
              <a:t>localhost</a:t>
            </a:r>
            <a:r>
              <a:rPr lang="en" sz="2400"/>
              <a:t>. </a:t>
            </a:r>
            <a:endParaRPr/>
          </a:p>
          <a:p>
            <a:pPr indent="-419100" lvl="0" marL="457200" rtl="0" algn="l">
              <a:lnSpc>
                <a:spcPct val="100000"/>
              </a:lnSpc>
              <a:spcBef>
                <a:spcPts val="1000"/>
              </a:spcBef>
              <a:spcAft>
                <a:spcPts val="0"/>
              </a:spcAft>
              <a:buSzPts val="3000"/>
              <a:buChar char="●"/>
            </a:pPr>
            <a:r>
              <a:rPr b="1" lang="en"/>
              <a:t>Pod-to-Pod</a:t>
            </a:r>
            <a:endParaRPr b="1"/>
          </a:p>
          <a:p>
            <a:pPr indent="-381000" lvl="1" marL="914400" rtl="0" algn="l">
              <a:lnSpc>
                <a:spcPct val="100000"/>
              </a:lnSpc>
              <a:spcBef>
                <a:spcPts val="1000"/>
              </a:spcBef>
              <a:spcAft>
                <a:spcPts val="0"/>
              </a:spcAft>
              <a:buSzPts val="2400"/>
              <a:buChar char="○"/>
            </a:pPr>
            <a:r>
              <a:rPr lang="en"/>
              <a:t>Allocated </a:t>
            </a:r>
            <a:r>
              <a:rPr b="1" lang="en" sz="2400"/>
              <a:t>cluster unique IP</a:t>
            </a:r>
            <a:r>
              <a:rPr lang="en" sz="2400"/>
              <a:t> for the duration of its </a:t>
            </a:r>
            <a:r>
              <a:rPr lang="en"/>
              <a:t>life cycle</a:t>
            </a:r>
            <a:r>
              <a:rPr lang="en" sz="2400"/>
              <a:t>.</a:t>
            </a:r>
            <a:endParaRPr/>
          </a:p>
          <a:p>
            <a:pPr indent="-381000" lvl="1" marL="914400" rtl="0" algn="l">
              <a:lnSpc>
                <a:spcPct val="100000"/>
              </a:lnSpc>
              <a:spcBef>
                <a:spcPts val="0"/>
              </a:spcBef>
              <a:spcAft>
                <a:spcPts val="0"/>
              </a:spcAft>
              <a:buSzPts val="2400"/>
              <a:buChar char="○"/>
            </a:pPr>
            <a:r>
              <a:rPr lang="en"/>
              <a:t>P</a:t>
            </a:r>
            <a:r>
              <a:rPr lang="en" sz="2400"/>
              <a:t>ods themselves are fundamentally ephemeral. </a:t>
            </a:r>
            <a:endParaRPr sz="2400"/>
          </a:p>
          <a:p>
            <a:pPr indent="0" lvl="0" marL="0" rtl="0" algn="l">
              <a:lnSpc>
                <a:spcPct val="100000"/>
              </a:lnSpc>
              <a:spcBef>
                <a:spcPts val="600"/>
              </a:spcBef>
              <a:spcAft>
                <a:spcPts val="0"/>
              </a:spcAft>
              <a:buClr>
                <a:schemeClr val="dk1"/>
              </a:buClr>
              <a:buSzPts val="1100"/>
              <a:buFont typeface="Arial"/>
              <a:buNone/>
            </a:pPr>
            <a:r>
              <a:t/>
            </a:r>
            <a:endParaRPr sz="2400"/>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Fundamentals Applied </a:t>
            </a:r>
            <a:endParaRPr/>
          </a:p>
        </p:txBody>
      </p:sp>
      <p:sp>
        <p:nvSpPr>
          <p:cNvPr id="325" name="Google Shape;325;p5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b="1" lang="en"/>
              <a:t>Pod-to-Service</a:t>
            </a:r>
            <a:endParaRPr b="1"/>
          </a:p>
          <a:p>
            <a:pPr indent="-381000" lvl="1" marL="914400" rtl="0" algn="l">
              <a:lnSpc>
                <a:spcPct val="100000"/>
              </a:lnSpc>
              <a:spcBef>
                <a:spcPts val="480"/>
              </a:spcBef>
              <a:spcAft>
                <a:spcPts val="0"/>
              </a:spcAft>
              <a:buSzPts val="2400"/>
              <a:buChar char="○"/>
            </a:pPr>
            <a:r>
              <a:rPr lang="en" sz="2400"/>
              <a:t>managed by </a:t>
            </a:r>
            <a:r>
              <a:rPr b="1" lang="en" sz="2400"/>
              <a:t>kube-proxy</a:t>
            </a:r>
            <a:r>
              <a:rPr lang="en" sz="2400"/>
              <a:t> and given a </a:t>
            </a:r>
            <a:r>
              <a:rPr b="1" lang="en" sz="2400"/>
              <a:t>persistent cluster unique IP</a:t>
            </a:r>
            <a:endParaRPr/>
          </a:p>
          <a:p>
            <a:pPr indent="-381000" lvl="1" marL="914400" rtl="0" algn="l">
              <a:lnSpc>
                <a:spcPct val="100000"/>
              </a:lnSpc>
              <a:spcBef>
                <a:spcPts val="480"/>
              </a:spcBef>
              <a:spcAft>
                <a:spcPts val="0"/>
              </a:spcAft>
              <a:buSzPts val="2400"/>
              <a:buChar char="○"/>
            </a:pPr>
            <a:r>
              <a:rPr lang="en"/>
              <a:t>e</a:t>
            </a:r>
            <a:r>
              <a:rPr lang="en" sz="2400"/>
              <a:t>xists beyond a Pod’s lifecycle.</a:t>
            </a:r>
            <a:endParaRPr/>
          </a:p>
          <a:p>
            <a:pPr indent="-419100" lvl="0" marL="457200" rtl="0" algn="l">
              <a:lnSpc>
                <a:spcPct val="100000"/>
              </a:lnSpc>
              <a:spcBef>
                <a:spcPts val="600"/>
              </a:spcBef>
              <a:spcAft>
                <a:spcPts val="0"/>
              </a:spcAft>
              <a:buSzPts val="3000"/>
              <a:buChar char="●"/>
            </a:pPr>
            <a:r>
              <a:rPr b="1" lang="en"/>
              <a:t>External-to-Service</a:t>
            </a:r>
            <a:endParaRPr b="1"/>
          </a:p>
          <a:p>
            <a:pPr indent="-381000" lvl="1" marL="914400" rtl="0" algn="l">
              <a:lnSpc>
                <a:spcPct val="100000"/>
              </a:lnSpc>
              <a:spcBef>
                <a:spcPts val="1000"/>
              </a:spcBef>
              <a:spcAft>
                <a:spcPts val="0"/>
              </a:spcAft>
              <a:buSzPts val="2400"/>
              <a:buChar char="○"/>
            </a:pPr>
            <a:r>
              <a:rPr lang="en"/>
              <a:t>H</a:t>
            </a:r>
            <a:r>
              <a:rPr lang="en" sz="2400"/>
              <a:t>andled by </a:t>
            </a:r>
            <a:r>
              <a:rPr b="1" lang="en" sz="2400"/>
              <a:t>kube-proxy.</a:t>
            </a:r>
            <a:r>
              <a:rPr lang="en" sz="2400"/>
              <a:t> </a:t>
            </a:r>
            <a:endParaRPr sz="2400"/>
          </a:p>
          <a:p>
            <a:pPr indent="-381000" lvl="1" marL="914400" rtl="0" algn="l">
              <a:lnSpc>
                <a:spcPct val="100000"/>
              </a:lnSpc>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Networking (VPC CNI)</a:t>
            </a:r>
            <a:endParaRPr/>
          </a:p>
        </p:txBody>
      </p:sp>
      <p:sp>
        <p:nvSpPr>
          <p:cNvPr id="331" name="Google Shape;331;p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600"/>
              </a:spcBef>
              <a:spcAft>
                <a:spcPts val="0"/>
              </a:spcAft>
              <a:buSzPts val="1400"/>
              <a:buChar char="●"/>
            </a:pPr>
            <a:r>
              <a:rPr lang="en" sz="1400">
                <a:solidFill>
                  <a:srgbClr val="444444"/>
                </a:solidFill>
                <a:highlight>
                  <a:srgbClr val="FFFFFF"/>
                </a:highlight>
              </a:rPr>
              <a:t>Responsible for allocating VPC IP addresses.</a:t>
            </a:r>
            <a:endParaRPr sz="1400">
              <a:solidFill>
                <a:srgbClr val="444444"/>
              </a:solidFill>
              <a:highlight>
                <a:srgbClr val="FFFFFF"/>
              </a:highlight>
            </a:endParaRPr>
          </a:p>
          <a:p>
            <a:pPr indent="-317500" lvl="0" marL="457200" rtl="0" algn="l">
              <a:lnSpc>
                <a:spcPct val="100000"/>
              </a:lnSpc>
              <a:spcBef>
                <a:spcPts val="0"/>
              </a:spcBef>
              <a:spcAft>
                <a:spcPts val="0"/>
              </a:spcAft>
              <a:buClr>
                <a:srgbClr val="444444"/>
              </a:buClr>
              <a:buSzPts val="1400"/>
              <a:buChar char="●"/>
            </a:pPr>
            <a:r>
              <a:rPr lang="en" sz="1200">
                <a:solidFill>
                  <a:srgbClr val="444444"/>
                </a:solidFill>
                <a:highlight>
                  <a:srgbClr val="FFFFFF"/>
                </a:highlight>
              </a:rPr>
              <a:t>​The plugin consists of two primary components:</a:t>
            </a:r>
            <a:endParaRPr sz="1200">
              <a:solidFill>
                <a:srgbClr val="444444"/>
              </a:solidFill>
              <a:highlight>
                <a:srgbClr val="FFFFFF"/>
              </a:highlight>
            </a:endParaRPr>
          </a:p>
          <a:p>
            <a:pPr indent="-317500" lvl="1" marL="914400" rtl="0" algn="l">
              <a:lnSpc>
                <a:spcPct val="100000"/>
              </a:lnSpc>
              <a:spcBef>
                <a:spcPts val="0"/>
              </a:spcBef>
              <a:spcAft>
                <a:spcPts val="0"/>
              </a:spcAft>
              <a:buClr>
                <a:srgbClr val="444444"/>
              </a:buClr>
              <a:buSzPts val="1400"/>
              <a:buChar char="○"/>
            </a:pPr>
            <a:r>
              <a:rPr lang="en" sz="1200">
                <a:solidFill>
                  <a:srgbClr val="444444"/>
                </a:solidFill>
                <a:highlight>
                  <a:srgbClr val="FFFFFF"/>
                </a:highlight>
              </a:rPr>
              <a:t>The L-IPAM daemon is responsible for </a:t>
            </a:r>
            <a:r>
              <a:rPr b="1" lang="en" sz="1200">
                <a:solidFill>
                  <a:srgbClr val="444444"/>
                </a:solidFill>
                <a:highlight>
                  <a:srgbClr val="FFFFFF"/>
                </a:highlight>
              </a:rPr>
              <a:t>attaching elastic network interfaces to instances</a:t>
            </a:r>
            <a:r>
              <a:rPr lang="en" sz="1200">
                <a:solidFill>
                  <a:srgbClr val="444444"/>
                </a:solidFill>
                <a:highlight>
                  <a:srgbClr val="FFFFFF"/>
                </a:highlight>
              </a:rPr>
              <a:t>, assigning secondary IP addresses to elastic network interfaces, and maintaining a "warm pool" of IP addresses on each node for assignment to Kubernetes pods when they are scheduled.</a:t>
            </a:r>
            <a:endParaRPr sz="1200">
              <a:solidFill>
                <a:srgbClr val="444444"/>
              </a:solidFill>
              <a:highlight>
                <a:srgbClr val="FFFFFF"/>
              </a:highlight>
            </a:endParaRPr>
          </a:p>
          <a:p>
            <a:pPr indent="-304800" lvl="1" marL="914400" rtl="0" algn="l">
              <a:lnSpc>
                <a:spcPct val="100000"/>
              </a:lnSpc>
              <a:spcBef>
                <a:spcPts val="0"/>
              </a:spcBef>
              <a:spcAft>
                <a:spcPts val="0"/>
              </a:spcAft>
              <a:buClr>
                <a:srgbClr val="444444"/>
              </a:buClr>
              <a:buSzPts val="1200"/>
              <a:buChar char="○"/>
            </a:pPr>
            <a:r>
              <a:rPr lang="en" sz="1200">
                <a:solidFill>
                  <a:srgbClr val="444444"/>
                </a:solidFill>
                <a:highlight>
                  <a:srgbClr val="FFFFFF"/>
                </a:highlight>
              </a:rPr>
              <a:t>The CNI plugin itself is responsible for </a:t>
            </a:r>
            <a:r>
              <a:rPr b="1" lang="en" sz="1200">
                <a:solidFill>
                  <a:srgbClr val="444444"/>
                </a:solidFill>
                <a:highlight>
                  <a:srgbClr val="FFFFFF"/>
                </a:highlight>
              </a:rPr>
              <a:t>wiring the host network</a:t>
            </a:r>
            <a:r>
              <a:rPr lang="en" sz="1200">
                <a:solidFill>
                  <a:srgbClr val="444444"/>
                </a:solidFill>
                <a:highlight>
                  <a:srgbClr val="FFFFFF"/>
                </a:highlight>
              </a:rPr>
              <a:t> (for example, configuring the interfaces and virtual Ethernet pairs) and adding the correct interface to the pod namespace.</a:t>
            </a:r>
            <a:endParaRPr sz="1200">
              <a:solidFill>
                <a:srgbClr val="444444"/>
              </a:solidFill>
              <a:highlight>
                <a:srgbClr val="FFFFFF"/>
              </a:highlight>
            </a:endParaRPr>
          </a:p>
          <a:p>
            <a:pPr indent="-304800" lvl="0" marL="457200" rtl="0" algn="l">
              <a:lnSpc>
                <a:spcPct val="100000"/>
              </a:lnSpc>
              <a:spcBef>
                <a:spcPts val="0"/>
              </a:spcBef>
              <a:spcAft>
                <a:spcPts val="0"/>
              </a:spcAft>
              <a:buClr>
                <a:srgbClr val="444444"/>
              </a:buClr>
              <a:buSzPts val="1200"/>
              <a:buChar char="●"/>
            </a:pPr>
            <a:r>
              <a:rPr lang="en" sz="1200">
                <a:solidFill>
                  <a:srgbClr val="444444"/>
                </a:solidFill>
                <a:highlight>
                  <a:srgbClr val="FFFFFF"/>
                </a:highlight>
              </a:rPr>
              <a:t>CNI:</a:t>
            </a:r>
            <a:endParaRPr sz="1200">
              <a:solidFill>
                <a:srgbClr val="444444"/>
              </a:solidFill>
              <a:highlight>
                <a:srgbClr val="FFFFFF"/>
              </a:highlight>
            </a:endParaRPr>
          </a:p>
          <a:p>
            <a:pPr indent="-298450" lvl="1" marL="914400" rtl="0" algn="l">
              <a:lnSpc>
                <a:spcPct val="115000"/>
              </a:lnSpc>
              <a:spcBef>
                <a:spcPts val="0"/>
              </a:spcBef>
              <a:spcAft>
                <a:spcPts val="0"/>
              </a:spcAft>
              <a:buClr>
                <a:srgbClr val="000000"/>
              </a:buClr>
              <a:buSzPts val="1100"/>
              <a:buFont typeface="Courier New"/>
              <a:buChar char="○"/>
            </a:pPr>
            <a:r>
              <a:rPr lang="en" sz="1100">
                <a:solidFill>
                  <a:srgbClr val="000000"/>
                </a:solidFill>
                <a:highlight>
                  <a:srgbClr val="FFFFFF"/>
                </a:highlight>
                <a:latin typeface="Courier New"/>
                <a:ea typeface="Courier New"/>
                <a:cs typeface="Courier New"/>
                <a:sym typeface="Courier New"/>
              </a:rPr>
              <a:t>Max. IP Addresses Per Network Interface Per Instance Type</a:t>
            </a:r>
            <a:endParaRPr sz="1100">
              <a:solidFill>
                <a:srgbClr val="000000"/>
              </a:solidFill>
              <a:highlight>
                <a:srgbClr val="FFFFFF"/>
              </a:highlight>
              <a:latin typeface="Courier New"/>
              <a:ea typeface="Courier New"/>
              <a:cs typeface="Courier New"/>
              <a:sym typeface="Courier New"/>
            </a:endParaRPr>
          </a:p>
          <a:p>
            <a:pPr indent="-304800" lvl="1" marL="914400" rtl="0" algn="l">
              <a:lnSpc>
                <a:spcPct val="115000"/>
              </a:lnSpc>
              <a:spcBef>
                <a:spcPts val="0"/>
              </a:spcBef>
              <a:spcAft>
                <a:spcPts val="0"/>
              </a:spcAft>
              <a:buClr>
                <a:srgbClr val="000000"/>
              </a:buClr>
              <a:buSzPts val="1200"/>
              <a:buFont typeface="Courier New"/>
              <a:buChar char="○"/>
            </a:pPr>
            <a:r>
              <a:rPr lang="en" sz="1200">
                <a:solidFill>
                  <a:srgbClr val="000000"/>
                </a:solidFill>
                <a:highlight>
                  <a:srgbClr val="FFFFFF"/>
                </a:highlight>
                <a:latin typeface="Courier New"/>
                <a:ea typeface="Courier New"/>
                <a:cs typeface="Courier New"/>
                <a:sym typeface="Courier New"/>
              </a:rPr>
              <a:t>M4.xlarge - 4 (max NI) - 15 (IPV4) - 15 (IPV6)</a:t>
            </a:r>
            <a:endParaRPr sz="1200">
              <a:solidFill>
                <a:srgbClr val="000000"/>
              </a:solidFill>
              <a:highlight>
                <a:srgbClr val="FFFFFF"/>
              </a:highlight>
              <a:latin typeface="Courier New"/>
              <a:ea typeface="Courier New"/>
              <a:cs typeface="Courier New"/>
              <a:sym typeface="Courier New"/>
            </a:endParaRPr>
          </a:p>
          <a:p>
            <a:pPr indent="-304800" lvl="1" marL="914400" rtl="0" algn="l">
              <a:lnSpc>
                <a:spcPct val="115000"/>
              </a:lnSpc>
              <a:spcBef>
                <a:spcPts val="0"/>
              </a:spcBef>
              <a:spcAft>
                <a:spcPts val="0"/>
              </a:spcAft>
              <a:buClr>
                <a:srgbClr val="000000"/>
              </a:buClr>
              <a:buSzPts val="1200"/>
              <a:buFont typeface="Courier New"/>
              <a:buChar char="○"/>
            </a:pPr>
            <a:r>
              <a:rPr lang="en" sz="1200">
                <a:solidFill>
                  <a:srgbClr val="000000"/>
                </a:solidFill>
                <a:highlight>
                  <a:srgbClr val="FFFFFF"/>
                </a:highlight>
                <a:latin typeface="Courier New"/>
                <a:ea typeface="Courier New"/>
                <a:cs typeface="Courier New"/>
                <a:sym typeface="Courier New"/>
              </a:rPr>
              <a:t>Max pods per instance - </a:t>
            </a:r>
            <a:r>
              <a:rPr b="1" lang="en" sz="900">
                <a:solidFill>
                  <a:srgbClr val="000000"/>
                </a:solidFill>
                <a:highlight>
                  <a:srgbClr val="EFEFEF"/>
                </a:highlight>
                <a:latin typeface="Courier New"/>
                <a:ea typeface="Courier New"/>
                <a:cs typeface="Courier New"/>
                <a:sym typeface="Courier New"/>
              </a:rPr>
              <a:t>no. of CNI * (no. of IPv4 per CNI - 1)  + 2</a:t>
            </a:r>
            <a:endParaRPr b="1" sz="1200">
              <a:solidFill>
                <a:srgbClr val="000000"/>
              </a:solidFill>
              <a:highlight>
                <a:srgbClr val="EFEFEF"/>
              </a:highlight>
              <a:latin typeface="Courier New"/>
              <a:ea typeface="Courier New"/>
              <a:cs typeface="Courier New"/>
              <a:sym typeface="Courier New"/>
            </a:endParaRPr>
          </a:p>
          <a:p>
            <a:pPr indent="0" lvl="0" marL="914400" rtl="0" algn="l">
              <a:lnSpc>
                <a:spcPct val="115000"/>
              </a:lnSpc>
              <a:spcBef>
                <a:spcPts val="800"/>
              </a:spcBef>
              <a:spcAft>
                <a:spcPts val="0"/>
              </a:spcAft>
              <a:buSzPts val="3000"/>
              <a:buNone/>
            </a:pPr>
            <a:r>
              <a:t/>
            </a:r>
            <a:endParaRPr sz="1200">
              <a:solidFill>
                <a:srgbClr val="444444"/>
              </a:solidFill>
              <a:highlight>
                <a:srgbClr val="FFFFFF"/>
              </a:highlight>
              <a:latin typeface="Courier New"/>
              <a:ea typeface="Courier New"/>
              <a:cs typeface="Courier New"/>
              <a:sym typeface="Courier New"/>
            </a:endParaRPr>
          </a:p>
          <a:p>
            <a:pPr indent="0" lvl="0" marL="914400" rtl="0" algn="l">
              <a:lnSpc>
                <a:spcPct val="100000"/>
              </a:lnSpc>
              <a:spcBef>
                <a:spcPts val="800"/>
              </a:spcBef>
              <a:spcAft>
                <a:spcPts val="0"/>
              </a:spcAft>
              <a:buSzPts val="3000"/>
              <a:buNone/>
            </a:pPr>
            <a:r>
              <a:t/>
            </a:r>
            <a:endParaRPr sz="1000">
              <a:solidFill>
                <a:srgbClr val="444444"/>
              </a:solidFill>
              <a:highlight>
                <a:srgbClr val="FFFFFF"/>
              </a:highlight>
            </a:endParaRPr>
          </a:p>
          <a:p>
            <a:pPr indent="0" lvl="0" marL="914400" rtl="0" algn="l">
              <a:lnSpc>
                <a:spcPct val="100000"/>
              </a:lnSpc>
              <a:spcBef>
                <a:spcPts val="600"/>
              </a:spcBef>
              <a:spcAft>
                <a:spcPts val="0"/>
              </a:spcAft>
              <a:buSzPts val="3000"/>
              <a:buNone/>
            </a:pPr>
            <a:r>
              <a:t/>
            </a:r>
            <a:endParaRPr sz="1000">
              <a:solidFill>
                <a:srgbClr val="444444"/>
              </a:solidFill>
              <a:highlight>
                <a:srgbClr val="FFFFFF"/>
              </a:highlight>
            </a:endParaRPr>
          </a:p>
          <a:p>
            <a:pPr indent="0" lvl="0" marL="914400" rtl="0" algn="l">
              <a:lnSpc>
                <a:spcPct val="100000"/>
              </a:lnSpc>
              <a:spcBef>
                <a:spcPts val="600"/>
              </a:spcBef>
              <a:spcAft>
                <a:spcPts val="0"/>
              </a:spcAft>
              <a:buSzPts val="3000"/>
              <a:buNone/>
            </a:pPr>
            <a:r>
              <a:t/>
            </a:r>
            <a:endParaRPr sz="1000">
              <a:solidFill>
                <a:srgbClr val="444444"/>
              </a:solidFill>
              <a:highlight>
                <a:srgbClr val="FFFFFF"/>
              </a:highlight>
            </a:endParaRPr>
          </a:p>
          <a:p>
            <a:pPr indent="0" lvl="0" marL="914400" rtl="0" algn="l">
              <a:lnSpc>
                <a:spcPct val="100000"/>
              </a:lnSpc>
              <a:spcBef>
                <a:spcPts val="600"/>
              </a:spcBef>
              <a:spcAft>
                <a:spcPts val="0"/>
              </a:spcAft>
              <a:buClr>
                <a:schemeClr val="dk1"/>
              </a:buClr>
              <a:buSzPts val="1100"/>
              <a:buFont typeface="Arial"/>
              <a:buNone/>
            </a:pPr>
            <a:r>
              <a:rPr lang="en" sz="1000">
                <a:solidFill>
                  <a:srgbClr val="444444"/>
                </a:solidFill>
                <a:highlight>
                  <a:srgbClr val="FFFFFF"/>
                </a:highlight>
              </a:rPr>
              <a:t>reference: </a:t>
            </a:r>
            <a:r>
              <a:rPr lang="en" sz="1000" u="sng">
                <a:solidFill>
                  <a:schemeClr val="hlink"/>
                </a:solidFill>
                <a:hlinkClick r:id="rId3"/>
              </a:rPr>
              <a:t>https://github.com/awslabs/amazon-eks-ami/blob/master/files/eni-max-pods.txt</a:t>
            </a:r>
            <a:endParaRPr sz="1000">
              <a:solidFill>
                <a:srgbClr val="444444"/>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Containers</a:t>
            </a:r>
            <a:endParaRPr/>
          </a:p>
        </p:txBody>
      </p:sp>
      <p:sp>
        <p:nvSpPr>
          <p:cNvPr id="118" name="Google Shape;118;p25"/>
          <p:cNvSpPr txBox="1"/>
          <p:nvPr>
            <p:ph idx="1" type="body"/>
          </p:nvPr>
        </p:nvSpPr>
        <p:spPr>
          <a:xfrm>
            <a:off x="457200" y="1200150"/>
            <a:ext cx="8229600" cy="1524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 sz="1800">
                <a:highlight>
                  <a:srgbClr val="FFFFFF"/>
                </a:highlight>
              </a:rPr>
              <a:t>Containers allow a developer to package up an application with all of the parts it needs, such as libraries and other dependencies, and ship it all out as one package.</a:t>
            </a:r>
            <a:endParaRPr sz="1800">
              <a:highlight>
                <a:srgbClr val="FFFFFF"/>
              </a:highlight>
            </a:endParaRPr>
          </a:p>
          <a:p>
            <a:pPr indent="-342900" lvl="0" marL="457200" rtl="0" algn="l">
              <a:lnSpc>
                <a:spcPct val="100000"/>
              </a:lnSpc>
              <a:spcBef>
                <a:spcPts val="0"/>
              </a:spcBef>
              <a:spcAft>
                <a:spcPts val="0"/>
              </a:spcAft>
              <a:buClr>
                <a:srgbClr val="000000"/>
              </a:buClr>
              <a:buSzPts val="1800"/>
              <a:buChar char="●"/>
            </a:pPr>
            <a:r>
              <a:rPr lang="en" sz="1800">
                <a:solidFill>
                  <a:srgbClr val="000000"/>
                </a:solidFill>
                <a:highlight>
                  <a:srgbClr val="FFFFFF"/>
                </a:highlight>
              </a:rPr>
              <a:t>Containers are a form of operating system virtualization.</a:t>
            </a:r>
            <a:endParaRPr sz="1800">
              <a:solidFill>
                <a:srgbClr val="000000"/>
              </a:solidFill>
              <a:highlight>
                <a:srgbClr val="FFFFFF"/>
              </a:highlight>
            </a:endParaRPr>
          </a:p>
        </p:txBody>
      </p:sp>
      <p:pic>
        <p:nvPicPr>
          <p:cNvPr id="119" name="Google Shape;119;p25"/>
          <p:cNvPicPr preferRelativeResize="0"/>
          <p:nvPr/>
        </p:nvPicPr>
        <p:blipFill rotWithShape="1">
          <a:blip r:embed="rId3">
            <a:alphaModFix/>
          </a:blip>
          <a:srcRect b="0" l="0" r="0" t="0"/>
          <a:stretch/>
        </p:blipFill>
        <p:spPr>
          <a:xfrm>
            <a:off x="2792825" y="2724450"/>
            <a:ext cx="3465628" cy="2114251"/>
          </a:xfrm>
          <a:prstGeom prst="rect">
            <a:avLst/>
          </a:prstGeom>
          <a:noFill/>
          <a:ln>
            <a:noFill/>
          </a:ln>
        </p:spPr>
      </p:pic>
      <p:sp>
        <p:nvSpPr>
          <p:cNvPr id="120" name="Google Shape;120;p25"/>
          <p:cNvSpPr txBox="1"/>
          <p:nvPr/>
        </p:nvSpPr>
        <p:spPr>
          <a:xfrm>
            <a:off x="1419425" y="4746675"/>
            <a:ext cx="6273000" cy="3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Read more: </a:t>
            </a:r>
            <a:r>
              <a:rPr b="0" i="0" lang="en" sz="900" u="none" cap="none" strike="noStrike">
                <a:solidFill>
                  <a:schemeClr val="dk1"/>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4"/>
              </a:rPr>
              <a:t>https://docs.google.com/presentation/d/1oAIfYr1otDg-RHNRYqUnt9bDouGDOGktolDyQRf50UM/edit?usp=sharing</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Networking in a Node</a:t>
            </a:r>
            <a:endParaRPr/>
          </a:p>
        </p:txBody>
      </p:sp>
      <p:pic>
        <p:nvPicPr>
          <p:cNvPr id="337" name="Google Shape;337;p61"/>
          <p:cNvPicPr preferRelativeResize="0"/>
          <p:nvPr/>
        </p:nvPicPr>
        <p:blipFill>
          <a:blip r:embed="rId3">
            <a:alphaModFix/>
          </a:blip>
          <a:stretch>
            <a:fillRect/>
          </a:stretch>
        </p:blipFill>
        <p:spPr>
          <a:xfrm>
            <a:off x="2382775" y="1215778"/>
            <a:ext cx="4722840" cy="37753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Concepts and Resources</a:t>
            </a:r>
            <a:endParaRPr/>
          </a:p>
          <a:p>
            <a:pPr indent="0" lvl="0" marL="0" rtl="0" algn="l">
              <a:lnSpc>
                <a:spcPct val="100000"/>
              </a:lnSpc>
              <a:spcBef>
                <a:spcPts val="0"/>
              </a:spcBef>
              <a:spcAft>
                <a:spcPts val="0"/>
              </a:spcAft>
              <a:buSzPts val="1800"/>
              <a:buNone/>
            </a:pPr>
            <a:r>
              <a:t/>
            </a:r>
            <a:endParaRPr/>
          </a:p>
        </p:txBody>
      </p:sp>
      <p:sp>
        <p:nvSpPr>
          <p:cNvPr id="343" name="Google Shape;343;p62"/>
          <p:cNvSpPr txBox="1"/>
          <p:nvPr>
            <p:ph type="ctrTitle"/>
          </p:nvPr>
        </p:nvSpPr>
        <p:spPr>
          <a:xfrm>
            <a:off x="457200" y="1549525"/>
            <a:ext cx="4332600" cy="154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Core</a:t>
            </a:r>
            <a:endParaRPr/>
          </a:p>
          <a:p>
            <a:pPr indent="0" lvl="0" marL="0" rtl="0" algn="ctr">
              <a:lnSpc>
                <a:spcPct val="100000"/>
              </a:lnSpc>
              <a:spcBef>
                <a:spcPts val="0"/>
              </a:spcBef>
              <a:spcAft>
                <a:spcPts val="0"/>
              </a:spcAft>
              <a:buSzPts val="3600"/>
              <a:buNone/>
            </a:pPr>
            <a:r>
              <a:rPr lang="en"/>
              <a:t>Objects and API</a:t>
            </a:r>
            <a:endParaRPr/>
          </a:p>
        </p:txBody>
      </p:sp>
      <p:sp>
        <p:nvSpPr>
          <p:cNvPr id="344" name="Google Shape;344;p62"/>
          <p:cNvSpPr txBox="1"/>
          <p:nvPr>
            <p:ph type="ctrTitle"/>
          </p:nvPr>
        </p:nvSpPr>
        <p:spPr>
          <a:xfrm>
            <a:off x="4789800" y="892400"/>
            <a:ext cx="3087600" cy="2945100"/>
          </a:xfrm>
          <a:prstGeom prst="rect">
            <a:avLst/>
          </a:prstGeom>
          <a:noFill/>
          <a:ln>
            <a:noFill/>
          </a:ln>
        </p:spPr>
        <p:txBody>
          <a:bodyPr anchorCtr="0" anchor="ctr"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Namespaces</a:t>
            </a:r>
            <a:endParaRPr sz="2400"/>
          </a:p>
          <a:p>
            <a:pPr indent="-381000" lvl="0" marL="457200" rtl="0" algn="l">
              <a:lnSpc>
                <a:spcPct val="100000"/>
              </a:lnSpc>
              <a:spcBef>
                <a:spcPts val="0"/>
              </a:spcBef>
              <a:spcAft>
                <a:spcPts val="0"/>
              </a:spcAft>
              <a:buSzPts val="2400"/>
              <a:buChar char="●"/>
            </a:pPr>
            <a:r>
              <a:rPr lang="en" sz="2400"/>
              <a:t>Pods</a:t>
            </a:r>
            <a:endParaRPr sz="2400"/>
          </a:p>
          <a:p>
            <a:pPr indent="-381000" lvl="0" marL="457200" rtl="0" algn="l">
              <a:lnSpc>
                <a:spcPct val="100000"/>
              </a:lnSpc>
              <a:spcBef>
                <a:spcPts val="0"/>
              </a:spcBef>
              <a:spcAft>
                <a:spcPts val="0"/>
              </a:spcAft>
              <a:buSzPts val="2400"/>
              <a:buChar char="●"/>
            </a:pPr>
            <a:r>
              <a:rPr lang="en" sz="2400"/>
              <a:t>Labels</a:t>
            </a:r>
            <a:endParaRPr sz="2400"/>
          </a:p>
          <a:p>
            <a:pPr indent="-381000" lvl="0" marL="457200" rtl="0" algn="l">
              <a:lnSpc>
                <a:spcPct val="100000"/>
              </a:lnSpc>
              <a:spcBef>
                <a:spcPts val="0"/>
              </a:spcBef>
              <a:spcAft>
                <a:spcPts val="0"/>
              </a:spcAft>
              <a:buSzPts val="2400"/>
              <a:buChar char="●"/>
            </a:pPr>
            <a:r>
              <a:rPr lang="en" sz="2400"/>
              <a:t>Selectors</a:t>
            </a:r>
            <a:endParaRPr sz="2400"/>
          </a:p>
          <a:p>
            <a:pPr indent="-381000" lvl="0" marL="457200" rtl="0" algn="l">
              <a:lnSpc>
                <a:spcPct val="100000"/>
              </a:lnSpc>
              <a:spcBef>
                <a:spcPts val="0"/>
              </a:spcBef>
              <a:spcAft>
                <a:spcPts val="0"/>
              </a:spcAft>
              <a:buSzPts val="2400"/>
              <a:buChar char="●"/>
            </a:pPr>
            <a:r>
              <a:rPr lang="en" sz="2400"/>
              <a:t>Services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Namespaces</a:t>
            </a:r>
            <a:endParaRPr/>
          </a:p>
        </p:txBody>
      </p:sp>
      <p:sp>
        <p:nvSpPr>
          <p:cNvPr id="350" name="Google Shape;350;p63"/>
          <p:cNvSpPr txBox="1"/>
          <p:nvPr>
            <p:ph idx="1" type="body"/>
          </p:nvPr>
        </p:nvSpPr>
        <p:spPr>
          <a:xfrm>
            <a:off x="457200" y="1200150"/>
            <a:ext cx="8229600" cy="15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indent="0" lvl="0" marL="0" rtl="0" algn="l">
              <a:lnSpc>
                <a:spcPct val="100000"/>
              </a:lnSpc>
              <a:spcBef>
                <a:spcPts val="600"/>
              </a:spcBef>
              <a:spcAft>
                <a:spcPts val="0"/>
              </a:spcAft>
              <a:buSzPts val="3000"/>
              <a:buNone/>
            </a:pPr>
            <a:r>
              <a:t/>
            </a:r>
            <a:endParaRPr/>
          </a:p>
        </p:txBody>
      </p:sp>
      <p:sp>
        <p:nvSpPr>
          <p:cNvPr id="351" name="Google Shape;351;p63"/>
          <p:cNvSpPr txBox="1"/>
          <p:nvPr>
            <p:ph idx="2" type="body"/>
          </p:nvPr>
        </p:nvSpPr>
        <p:spPr>
          <a:xfrm>
            <a:off x="635575" y="2772950"/>
            <a:ext cx="2655600" cy="1712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myNamespace</a:t>
            </a:r>
            <a:endParaRPr sz="16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lnSpc>
                <a:spcPct val="100000"/>
              </a:lnSpc>
              <a:spcBef>
                <a:spcPts val="600"/>
              </a:spcBef>
              <a:spcAft>
                <a:spcPts val="0"/>
              </a:spcAft>
              <a:buSzPts val="3000"/>
              <a:buNone/>
            </a:pPr>
            <a:r>
              <a:t/>
            </a:r>
            <a:endParaRPr/>
          </a:p>
        </p:txBody>
      </p:sp>
      <p:sp>
        <p:nvSpPr>
          <p:cNvPr id="352" name="Google Shape;352;p63"/>
          <p:cNvSpPr txBox="1"/>
          <p:nvPr>
            <p:ph idx="2" type="body"/>
          </p:nvPr>
        </p:nvSpPr>
        <p:spPr>
          <a:xfrm>
            <a:off x="3716650" y="2772950"/>
            <a:ext cx="4724400" cy="1712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783F04"/>
                </a:solidFill>
                <a:latin typeface="Roboto Mono"/>
                <a:ea typeface="Roboto Mono"/>
                <a:cs typeface="Roboto Mono"/>
                <a:sym typeface="Roboto Mono"/>
              </a:rPr>
              <a:t>myNamespace   Active    6s        app=myApp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Pod Examples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6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Deployment</a:t>
            </a:r>
            <a:endParaRPr/>
          </a:p>
        </p:txBody>
      </p:sp>
      <p:sp>
        <p:nvSpPr>
          <p:cNvPr id="363" name="Google Shape;363;p6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Way of managing Pods via </a:t>
            </a:r>
            <a:r>
              <a:rPr b="1" lang="en" sz="2400"/>
              <a:t>ReplicaSets.</a:t>
            </a:r>
            <a:endParaRPr sz="2400"/>
          </a:p>
          <a:p>
            <a:pPr indent="-381000" lvl="0" marL="457200" rtl="0" algn="l">
              <a:lnSpc>
                <a:spcPct val="100000"/>
              </a:lnSpc>
              <a:spcBef>
                <a:spcPts val="1000"/>
              </a:spcBef>
              <a:spcAft>
                <a:spcPts val="0"/>
              </a:spcAft>
              <a:buSzPts val="2400"/>
              <a:buChar char="●"/>
            </a:pPr>
            <a:r>
              <a:rPr lang="en" sz="2400"/>
              <a:t>Provide rollback functionality and update control.</a:t>
            </a:r>
            <a:endParaRPr sz="2400"/>
          </a:p>
          <a:p>
            <a:pPr indent="-381000" lvl="0" marL="457200" rtl="0" algn="l">
              <a:lnSpc>
                <a:spcPct val="100000"/>
              </a:lnSpc>
              <a:spcBef>
                <a:spcPts val="1000"/>
              </a:spcBef>
              <a:spcAft>
                <a:spcPts val="0"/>
              </a:spcAft>
              <a:buSzPts val="2400"/>
              <a:buChar char="●"/>
            </a:pPr>
            <a:r>
              <a:rPr lang="en" sz="2400"/>
              <a:t>Updates are managed through the </a:t>
            </a:r>
            <a:r>
              <a:rPr b="1" lang="en" sz="2400"/>
              <a:t>pod-template-hash </a:t>
            </a:r>
            <a:r>
              <a:rPr lang="en" sz="2400"/>
              <a:t>label.</a:t>
            </a:r>
            <a:r>
              <a:rPr b="1" lang="en" sz="2400"/>
              <a:t> </a:t>
            </a:r>
            <a:endParaRPr b="1" sz="2400"/>
          </a:p>
          <a:p>
            <a:pPr indent="-381000" lvl="0" marL="457200" rtl="0" algn="l">
              <a:lnSpc>
                <a:spcPct val="100000"/>
              </a:lnSpc>
              <a:spcBef>
                <a:spcPts val="1000"/>
              </a:spcBef>
              <a:spcAft>
                <a:spcPts val="0"/>
              </a:spcAft>
              <a:buSzPts val="2400"/>
              <a:buChar char="●"/>
            </a:pPr>
            <a:r>
              <a:rPr lang="en" sz="2400"/>
              <a:t>Each iteration creates a unique label that is assigned to both the </a:t>
            </a:r>
            <a:r>
              <a:rPr b="1" lang="en" sz="2400"/>
              <a:t>ReplicaSet</a:t>
            </a:r>
            <a:r>
              <a:rPr lang="en" sz="2400"/>
              <a:t> and subsequent Pods.</a:t>
            </a:r>
            <a:endParaRPr sz="2400"/>
          </a:p>
          <a:p>
            <a:pPr indent="0" lvl="0" marL="0" rtl="0" algn="l">
              <a:lnSpc>
                <a:spcPct val="100000"/>
              </a:lnSpc>
              <a:spcBef>
                <a:spcPts val="1000"/>
              </a:spcBef>
              <a:spcAft>
                <a:spcPts val="0"/>
              </a:spcAft>
              <a:buSzPts val="3000"/>
              <a:buNone/>
            </a:pPr>
            <a:r>
              <a:t/>
            </a:r>
            <a:endParaRPr sz="2400"/>
          </a:p>
        </p:txBody>
      </p:sp>
      <p:pic>
        <p:nvPicPr>
          <p:cNvPr id="364" name="Google Shape;364;p65"/>
          <p:cNvPicPr preferRelativeResize="0"/>
          <p:nvPr/>
        </p:nvPicPr>
        <p:blipFill rotWithShape="1">
          <a:blip r:embed="rId3">
            <a:alphaModFix/>
          </a:blip>
          <a:srcRect b="0" l="0" r="0" t="0"/>
          <a:stretch/>
        </p:blipFill>
        <p:spPr>
          <a:xfrm>
            <a:off x="1924713" y="4109925"/>
            <a:ext cx="5294567" cy="945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Deployment</a:t>
            </a:r>
            <a:endParaRPr/>
          </a:p>
        </p:txBody>
      </p:sp>
      <p:sp>
        <p:nvSpPr>
          <p:cNvPr id="370" name="Google Shape;370;p66"/>
          <p:cNvSpPr txBox="1"/>
          <p:nvPr>
            <p:ph idx="1" type="body"/>
          </p:nvPr>
        </p:nvSpPr>
        <p:spPr>
          <a:xfrm>
            <a:off x="457200" y="1200150"/>
            <a:ext cx="55575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indent="-342900" lvl="0" marL="457200" rtl="0" algn="l">
              <a:lnSpc>
                <a:spcPct val="100000"/>
              </a:lnSpc>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lnSpc>
                <a:spcPct val="100000"/>
              </a:lnSpc>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indent="-342900" lvl="1" marL="914400" rtl="0" algn="l">
              <a:lnSpc>
                <a:spcPct val="100000"/>
              </a:lnSpc>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371" name="Google Shape;371;p66"/>
          <p:cNvSpPr txBox="1"/>
          <p:nvPr>
            <p:ph idx="1" type="body"/>
          </p:nvPr>
        </p:nvSpPr>
        <p:spPr>
          <a:xfrm>
            <a:off x="6014750" y="1288125"/>
            <a:ext cx="2672100" cy="3637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67"/>
          <p:cNvPicPr preferRelativeResize="0"/>
          <p:nvPr/>
        </p:nvPicPr>
        <p:blipFill rotWithShape="1">
          <a:blip r:embed="rId3">
            <a:alphaModFix/>
          </a:blip>
          <a:srcRect b="0" l="0" r="0" t="0"/>
          <a:stretch/>
        </p:blipFill>
        <p:spPr>
          <a:xfrm>
            <a:off x="2851133" y="1786650"/>
            <a:ext cx="5502753" cy="2689426"/>
          </a:xfrm>
          <a:prstGeom prst="rect">
            <a:avLst/>
          </a:prstGeom>
          <a:noFill/>
          <a:ln>
            <a:noFill/>
          </a:ln>
        </p:spPr>
      </p:pic>
      <p:sp>
        <p:nvSpPr>
          <p:cNvPr id="377" name="Google Shape;377;p67"/>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RollingUpdate Deployment </a:t>
            </a:r>
            <a:endParaRPr/>
          </a:p>
        </p:txBody>
      </p:sp>
      <p:sp>
        <p:nvSpPr>
          <p:cNvPr id="378" name="Google Shape;378;p67"/>
          <p:cNvSpPr txBox="1"/>
          <p:nvPr>
            <p:ph idx="4294967295" type="body"/>
          </p:nvPr>
        </p:nvSpPr>
        <p:spPr>
          <a:xfrm>
            <a:off x="457200" y="4073050"/>
            <a:ext cx="3904200" cy="823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379" name="Google Shape;379;p67"/>
          <p:cNvSpPr txBox="1"/>
          <p:nvPr>
            <p:ph idx="4294967295" type="body"/>
          </p:nvPr>
        </p:nvSpPr>
        <p:spPr>
          <a:xfrm>
            <a:off x="457200" y="3396875"/>
            <a:ext cx="3904200" cy="5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380" name="Google Shape;380;p67"/>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Updating pod template generates a new </a:t>
            </a:r>
            <a:r>
              <a:rPr b="1" i="0" lang="en" sz="1800" u="none" cap="none" strike="noStrike">
                <a:solidFill>
                  <a:schemeClr val="dk1"/>
                </a:solidFill>
                <a:latin typeface="Arial"/>
                <a:ea typeface="Arial"/>
                <a:cs typeface="Arial"/>
                <a:sym typeface="Arial"/>
              </a:rPr>
              <a:t>ReplicaSet</a:t>
            </a:r>
            <a:r>
              <a:rPr b="0" i="0" lang="en" sz="1800" u="none" cap="none" strike="noStrike">
                <a:solidFill>
                  <a:schemeClr val="dk1"/>
                </a:solidFill>
                <a:latin typeface="Arial"/>
                <a:ea typeface="Arial"/>
                <a:cs typeface="Arial"/>
                <a:sym typeface="Arial"/>
              </a:rPr>
              <a:t> revision.</a:t>
            </a:r>
            <a:endParaRPr b="0" i="0" sz="1800" u="none" cap="none" strike="noStrike">
              <a:solidFill>
                <a:srgbClr val="000000"/>
              </a:solidFill>
              <a:latin typeface="Arial"/>
              <a:ea typeface="Arial"/>
              <a:cs typeface="Arial"/>
              <a:sym typeface="Arial"/>
            </a:endParaRPr>
          </a:p>
        </p:txBody>
      </p:sp>
      <p:sp>
        <p:nvSpPr>
          <p:cNvPr id="381" name="Google Shape;381;p67"/>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R1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676677fff</a:t>
            </a:r>
            <a:endParaRPr b="0" i="0" sz="1200" u="none" cap="none" strike="noStrike">
              <a:solidFill>
                <a:srgbClr val="783F0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R2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54f7ff7d6d</a:t>
            </a:r>
            <a:endParaRPr b="0" i="0" sz="1400" u="none" cap="none" strike="noStrike">
              <a:solidFill>
                <a:srgbClr val="783F04"/>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68"/>
          <p:cNvPicPr preferRelativeResize="0"/>
          <p:nvPr/>
        </p:nvPicPr>
        <p:blipFill rotWithShape="1">
          <a:blip r:embed="rId3">
            <a:alphaModFix/>
          </a:blip>
          <a:srcRect b="0" l="0" r="0" t="0"/>
          <a:stretch/>
        </p:blipFill>
        <p:spPr>
          <a:xfrm>
            <a:off x="2874225" y="702488"/>
            <a:ext cx="5472952" cy="4013924"/>
          </a:xfrm>
          <a:prstGeom prst="rect">
            <a:avLst/>
          </a:prstGeom>
          <a:noFill/>
          <a:ln>
            <a:noFill/>
          </a:ln>
        </p:spPr>
      </p:pic>
      <p:sp>
        <p:nvSpPr>
          <p:cNvPr id="387" name="Google Shape;387;p68"/>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RollingUpdate Deployment </a:t>
            </a:r>
            <a:endParaRPr/>
          </a:p>
        </p:txBody>
      </p:sp>
      <p:sp>
        <p:nvSpPr>
          <p:cNvPr id="388" name="Google Shape;388;p68"/>
          <p:cNvSpPr txBox="1"/>
          <p:nvPr>
            <p:ph idx="4294967295" type="body"/>
          </p:nvPr>
        </p:nvSpPr>
        <p:spPr>
          <a:xfrm>
            <a:off x="457200" y="3395925"/>
            <a:ext cx="3904200" cy="55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1         1         1         5s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            2         3         3         5h</a:t>
            </a:r>
            <a:endParaRPr sz="800">
              <a:solidFill>
                <a:srgbClr val="783F04"/>
              </a:solidFill>
              <a:latin typeface="Roboto Mono"/>
              <a:ea typeface="Roboto Mono"/>
              <a:cs typeface="Roboto Mono"/>
              <a:sym typeface="Roboto Mono"/>
            </a:endParaRPr>
          </a:p>
        </p:txBody>
      </p:sp>
      <p:sp>
        <p:nvSpPr>
          <p:cNvPr id="389" name="Google Shape;389;p68"/>
          <p:cNvSpPr txBox="1"/>
          <p:nvPr>
            <p:ph idx="4294967295" type="body"/>
          </p:nvPr>
        </p:nvSpPr>
        <p:spPr>
          <a:xfrm>
            <a:off x="457200" y="4096825"/>
            <a:ext cx="3904200" cy="79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b="1" lang="en" sz="800">
                <a:solidFill>
                  <a:srgbClr val="783F04"/>
                </a:solidFill>
                <a:latin typeface="Roboto Mono"/>
                <a:ea typeface="Roboto Mono"/>
                <a:cs typeface="Roboto Mono"/>
                <a:sym typeface="Roboto Mono"/>
              </a:rPr>
              <a:t>mydep-54f7ff7d6d-9gvll   1/1       Running   0          2s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390" name="Google Shape;390;p68"/>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New </a:t>
            </a:r>
            <a:r>
              <a:rPr b="1" i="0" lang="en" sz="1800" u="none" cap="none" strike="noStrike">
                <a:solidFill>
                  <a:schemeClr val="dk1"/>
                </a:solidFill>
                <a:latin typeface="Arial"/>
                <a:ea typeface="Arial"/>
                <a:cs typeface="Arial"/>
                <a:sym typeface="Arial"/>
              </a:rPr>
              <a:t>ReplicaSet</a:t>
            </a:r>
            <a:r>
              <a:rPr b="0" i="0" lang="en" sz="1800" u="none" cap="none" strike="noStrike">
                <a:solidFill>
                  <a:schemeClr val="dk1"/>
                </a:solidFill>
                <a:latin typeface="Arial"/>
                <a:ea typeface="Arial"/>
                <a:cs typeface="Arial"/>
                <a:sym typeface="Arial"/>
              </a:rPr>
              <a:t> is initially scaled up based on </a:t>
            </a:r>
            <a:r>
              <a:rPr b="0" i="0" lang="en" sz="1800" u="none" cap="none" strike="noStrike">
                <a:solidFill>
                  <a:srgbClr val="1155CC"/>
                </a:solidFill>
                <a:latin typeface="Roboto Mono"/>
                <a:ea typeface="Roboto Mono"/>
                <a:cs typeface="Roboto Mono"/>
                <a:sym typeface="Roboto Mono"/>
              </a:rPr>
              <a:t>maxSurge</a:t>
            </a:r>
            <a:r>
              <a:rPr b="0" i="0" lang="en" sz="1800" u="none" cap="none" strike="noStrike">
                <a:solidFill>
                  <a:schemeClr val="dk1"/>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391" name="Google Shape;391;p68"/>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R1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676677fff</a:t>
            </a:r>
            <a:endParaRPr b="0" i="0" sz="1200" u="none" cap="none" strike="noStrike">
              <a:solidFill>
                <a:srgbClr val="783F0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R2 pod-template-hash:</a:t>
            </a:r>
            <a:r>
              <a:rPr b="0" i="0" lang="en" sz="1200" u="none" cap="none" strike="noStrike">
                <a:solidFill>
                  <a:srgbClr val="000000"/>
                </a:solidFill>
                <a:latin typeface="Arial"/>
                <a:ea typeface="Arial"/>
                <a:cs typeface="Arial"/>
                <a:sym typeface="Arial"/>
              </a:rPr>
              <a:t> </a:t>
            </a:r>
            <a:r>
              <a:rPr b="1" i="0" lang="en" sz="1400" u="none" cap="none" strike="noStrike">
                <a:solidFill>
                  <a:srgbClr val="783F04"/>
                </a:solidFill>
                <a:latin typeface="Roboto Mono"/>
                <a:ea typeface="Roboto Mono"/>
                <a:cs typeface="Roboto Mono"/>
                <a:sym typeface="Roboto Mono"/>
              </a:rPr>
              <a:t>54f7ff7d6d</a:t>
            </a:r>
            <a:endParaRPr b="1" i="0" sz="1400" u="none" cap="none" strike="noStrike">
              <a:solidFill>
                <a:srgbClr val="783F04"/>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69"/>
          <p:cNvPicPr preferRelativeResize="0"/>
          <p:nvPr/>
        </p:nvPicPr>
        <p:blipFill rotWithShape="1">
          <a:blip r:embed="rId3">
            <a:alphaModFix/>
          </a:blip>
          <a:srcRect b="0" l="0" r="0" t="0"/>
          <a:stretch/>
        </p:blipFill>
        <p:spPr>
          <a:xfrm>
            <a:off x="2874225" y="702463"/>
            <a:ext cx="5472952" cy="4315475"/>
          </a:xfrm>
          <a:prstGeom prst="rect">
            <a:avLst/>
          </a:prstGeom>
          <a:noFill/>
          <a:ln>
            <a:noFill/>
          </a:ln>
        </p:spPr>
      </p:pic>
      <p:sp>
        <p:nvSpPr>
          <p:cNvPr id="397" name="Google Shape;397;p69"/>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indent="0" lvl="0" marL="0" rtl="0" algn="l">
              <a:lnSpc>
                <a:spcPct val="100000"/>
              </a:lnSpc>
              <a:spcBef>
                <a:spcPts val="0"/>
              </a:spcBef>
              <a:spcAft>
                <a:spcPts val="0"/>
              </a:spcAft>
              <a:buSzPts val="3600"/>
              <a:buNone/>
            </a:pPr>
            <a:r>
              <a:t/>
            </a:r>
            <a:endParaRPr/>
          </a:p>
        </p:txBody>
      </p:sp>
      <p:sp>
        <p:nvSpPr>
          <p:cNvPr id="398" name="Google Shape;398;p69"/>
          <p:cNvSpPr txBox="1"/>
          <p:nvPr>
            <p:ph idx="4294967295" type="body"/>
          </p:nvPr>
        </p:nvSpPr>
        <p:spPr>
          <a:xfrm>
            <a:off x="457200" y="4096800"/>
            <a:ext cx="3904200" cy="79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mydep-54f7ff7d6d-9gvll   1/1       Running   0          5s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mydep-54f7ff7d6d-cqvlq   1/1       Running   0          2s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p:txBody>
      </p:sp>
      <p:sp>
        <p:nvSpPr>
          <p:cNvPr id="399" name="Google Shape;399;p69"/>
          <p:cNvSpPr txBox="1"/>
          <p:nvPr>
            <p:ph idx="4294967295" type="body"/>
          </p:nvPr>
        </p:nvSpPr>
        <p:spPr>
          <a:xfrm>
            <a:off x="457200" y="3397575"/>
            <a:ext cx="3904200" cy="553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2         2         2         8s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400" name="Google Shape;400;p69"/>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Phase out of old Pods managed by </a:t>
            </a:r>
            <a:r>
              <a:rPr b="0" i="0" lang="en" sz="1800" u="none" cap="none" strike="noStrike">
                <a:solidFill>
                  <a:srgbClr val="1155CC"/>
                </a:solidFill>
                <a:latin typeface="Roboto Mono"/>
                <a:ea typeface="Roboto Mono"/>
                <a:cs typeface="Roboto Mono"/>
                <a:sym typeface="Roboto Mono"/>
              </a:rPr>
              <a:t>maxSurge</a:t>
            </a:r>
            <a:r>
              <a:rPr b="0" i="0" lang="en" sz="1800" u="none" cap="none" strike="noStrike">
                <a:solidFill>
                  <a:schemeClr val="dk1"/>
                </a:solidFill>
                <a:latin typeface="Arial"/>
                <a:ea typeface="Arial"/>
                <a:cs typeface="Arial"/>
                <a:sym typeface="Arial"/>
              </a:rPr>
              <a:t> and </a:t>
            </a:r>
            <a:r>
              <a:rPr b="0" i="0" lang="en" sz="1800" u="none" cap="none" strike="noStrike">
                <a:solidFill>
                  <a:srgbClr val="1155CC"/>
                </a:solidFill>
                <a:latin typeface="Roboto Mono"/>
                <a:ea typeface="Roboto Mono"/>
                <a:cs typeface="Roboto Mono"/>
                <a:sym typeface="Roboto Mono"/>
              </a:rPr>
              <a:t>maxUnavailable.</a:t>
            </a:r>
            <a:endParaRPr b="0" i="0" sz="1800" u="none" cap="none" strike="noStrike">
              <a:solidFill>
                <a:srgbClr val="1155CC"/>
              </a:solidFill>
              <a:latin typeface="Roboto Mono"/>
              <a:ea typeface="Roboto Mono"/>
              <a:cs typeface="Roboto Mono"/>
              <a:sym typeface="Roboto Mono"/>
            </a:endParaRPr>
          </a:p>
        </p:txBody>
      </p:sp>
      <p:sp>
        <p:nvSpPr>
          <p:cNvPr id="401" name="Google Shape;401;p69"/>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R1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676677fff</a:t>
            </a:r>
            <a:endParaRPr b="0" i="0" sz="1200" u="none" cap="none" strike="noStrike">
              <a:solidFill>
                <a:srgbClr val="783F0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R2 pod-template-hash:</a:t>
            </a:r>
            <a:r>
              <a:rPr b="0" i="0" lang="en" sz="1200" u="none" cap="none" strike="noStrike">
                <a:solidFill>
                  <a:srgbClr val="000000"/>
                </a:solidFill>
                <a:latin typeface="Arial"/>
                <a:ea typeface="Arial"/>
                <a:cs typeface="Arial"/>
                <a:sym typeface="Arial"/>
              </a:rPr>
              <a:t> </a:t>
            </a:r>
            <a:r>
              <a:rPr b="1" i="0" lang="en" sz="1400" u="none" cap="none" strike="noStrike">
                <a:solidFill>
                  <a:srgbClr val="783F04"/>
                </a:solidFill>
                <a:latin typeface="Roboto Mono"/>
                <a:ea typeface="Roboto Mono"/>
                <a:cs typeface="Roboto Mono"/>
                <a:sym typeface="Roboto Mono"/>
              </a:rPr>
              <a:t>54f7ff7d6d</a:t>
            </a:r>
            <a:endParaRPr b="1" i="0" sz="1400" u="none" cap="none" strike="noStrike">
              <a:solidFill>
                <a:srgbClr val="783F04"/>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70"/>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RollingUpdate Deployment </a:t>
            </a:r>
            <a:endParaRPr/>
          </a:p>
        </p:txBody>
      </p:sp>
      <p:sp>
        <p:nvSpPr>
          <p:cNvPr id="407" name="Google Shape;407;p70"/>
          <p:cNvSpPr txBox="1"/>
          <p:nvPr>
            <p:ph idx="4294967295" type="body"/>
          </p:nvPr>
        </p:nvSpPr>
        <p:spPr>
          <a:xfrm>
            <a:off x="457200" y="3398550"/>
            <a:ext cx="3904200" cy="556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10s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408" name="Google Shape;408;p70"/>
          <p:cNvSpPr txBox="1"/>
          <p:nvPr>
            <p:ph idx="4294967295" type="body"/>
          </p:nvPr>
        </p:nvSpPr>
        <p:spPr>
          <a:xfrm>
            <a:off x="457200" y="4103900"/>
            <a:ext cx="3904200" cy="799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mydep-54f7ff7d6d-9gvll   1/1       Running   0          7s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mydep-54f7ff7d6d-cqvlq   1/1       Running   0          5s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mydep-54f7ff7d6d-gccr6   1/1       Running   0          2s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p:txBody>
      </p:sp>
      <p:sp>
        <p:nvSpPr>
          <p:cNvPr id="409" name="Google Shape;409;p70"/>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Phase out of old Pods managed by </a:t>
            </a:r>
            <a:r>
              <a:rPr b="0" i="0" lang="en" sz="1800" u="none" cap="none" strike="noStrike">
                <a:solidFill>
                  <a:srgbClr val="1155CC"/>
                </a:solidFill>
                <a:latin typeface="Roboto Mono"/>
                <a:ea typeface="Roboto Mono"/>
                <a:cs typeface="Roboto Mono"/>
                <a:sym typeface="Roboto Mono"/>
              </a:rPr>
              <a:t>maxSurge</a:t>
            </a:r>
            <a:r>
              <a:rPr b="0" i="0" lang="en" sz="1800" u="none" cap="none" strike="noStrike">
                <a:solidFill>
                  <a:schemeClr val="dk1"/>
                </a:solidFill>
                <a:latin typeface="Arial"/>
                <a:ea typeface="Arial"/>
                <a:cs typeface="Arial"/>
                <a:sym typeface="Arial"/>
              </a:rPr>
              <a:t> and </a:t>
            </a:r>
            <a:r>
              <a:rPr b="0" i="0" lang="en" sz="1800" u="none" cap="none" strike="noStrike">
                <a:solidFill>
                  <a:srgbClr val="1155CC"/>
                </a:solidFill>
                <a:latin typeface="Roboto Mono"/>
                <a:ea typeface="Roboto Mono"/>
                <a:cs typeface="Roboto Mono"/>
                <a:sym typeface="Roboto Mono"/>
              </a:rPr>
              <a:t>maxUnavailable.</a:t>
            </a:r>
            <a:endParaRPr b="0" i="0" sz="1800" u="none" cap="none" strike="noStrike">
              <a:solidFill>
                <a:srgbClr val="1155CC"/>
              </a:solidFill>
              <a:latin typeface="Roboto Mono"/>
              <a:ea typeface="Roboto Mono"/>
              <a:cs typeface="Roboto Mono"/>
              <a:sym typeface="Roboto Mono"/>
            </a:endParaRPr>
          </a:p>
        </p:txBody>
      </p:sp>
      <p:pic>
        <p:nvPicPr>
          <p:cNvPr id="410" name="Google Shape;410;p70"/>
          <p:cNvPicPr preferRelativeResize="0"/>
          <p:nvPr/>
        </p:nvPicPr>
        <p:blipFill rotWithShape="1">
          <a:blip r:embed="rId3">
            <a:alphaModFix/>
          </a:blip>
          <a:srcRect b="0" l="0" r="0" t="0"/>
          <a:stretch/>
        </p:blipFill>
        <p:spPr>
          <a:xfrm>
            <a:off x="2874225" y="702493"/>
            <a:ext cx="5472952" cy="4620245"/>
          </a:xfrm>
          <a:prstGeom prst="rect">
            <a:avLst/>
          </a:prstGeom>
          <a:noFill/>
          <a:ln>
            <a:noFill/>
          </a:ln>
        </p:spPr>
      </p:pic>
      <p:sp>
        <p:nvSpPr>
          <p:cNvPr id="411" name="Google Shape;411;p70"/>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R1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676677fff</a:t>
            </a:r>
            <a:endParaRPr b="0" i="0" sz="1200" u="none" cap="none" strike="noStrike">
              <a:solidFill>
                <a:srgbClr val="783F0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R2 pod-template-hash:</a:t>
            </a:r>
            <a:r>
              <a:rPr b="0" i="0" lang="en" sz="1200" u="none" cap="none" strike="noStrike">
                <a:solidFill>
                  <a:srgbClr val="000000"/>
                </a:solidFill>
                <a:latin typeface="Arial"/>
                <a:ea typeface="Arial"/>
                <a:cs typeface="Arial"/>
                <a:sym typeface="Arial"/>
              </a:rPr>
              <a:t> </a:t>
            </a:r>
            <a:r>
              <a:rPr b="1" i="0" lang="en" sz="1400" u="none" cap="none" strike="noStrike">
                <a:solidFill>
                  <a:srgbClr val="783F04"/>
                </a:solidFill>
                <a:latin typeface="Roboto Mono"/>
                <a:ea typeface="Roboto Mono"/>
                <a:cs typeface="Roboto Mono"/>
                <a:sym typeface="Roboto Mono"/>
              </a:rPr>
              <a:t>54f7ff7d6d</a:t>
            </a:r>
            <a:endParaRPr b="1" i="0" sz="1400" u="none" cap="none" strike="noStrike">
              <a:solidFill>
                <a:srgbClr val="783F04"/>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sp>
        <p:nvSpPr>
          <p:cNvPr id="126" name="Google Shape;126;p26"/>
          <p:cNvSpPr txBox="1"/>
          <p:nvPr>
            <p:ph idx="1" type="body"/>
          </p:nvPr>
        </p:nvSpPr>
        <p:spPr>
          <a:xfrm>
            <a:off x="457200" y="1200150"/>
            <a:ext cx="41148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Image</a:t>
            </a:r>
            <a:endParaRPr/>
          </a:p>
          <a:p>
            <a:pPr indent="-317500" lvl="1" marL="914400" rtl="0" algn="l">
              <a:spcBef>
                <a:spcPts val="0"/>
              </a:spcBef>
              <a:spcAft>
                <a:spcPts val="0"/>
              </a:spcAft>
              <a:buSzPts val="1400"/>
              <a:buChar char="○"/>
            </a:pPr>
            <a:r>
              <a:rPr lang="en" sz="1400">
                <a:solidFill>
                  <a:srgbClr val="222222"/>
                </a:solidFill>
                <a:highlight>
                  <a:srgbClr val="FFFFFF"/>
                </a:highlight>
              </a:rPr>
              <a:t>A </a:t>
            </a:r>
            <a:r>
              <a:rPr b="1" lang="en" sz="1400">
                <a:solidFill>
                  <a:srgbClr val="222222"/>
                </a:solidFill>
                <a:highlight>
                  <a:srgbClr val="FFFFFF"/>
                </a:highlight>
              </a:rPr>
              <a:t>Docker image</a:t>
            </a:r>
            <a:r>
              <a:rPr lang="en" sz="1400">
                <a:solidFill>
                  <a:srgbClr val="222222"/>
                </a:solidFill>
                <a:highlight>
                  <a:srgbClr val="FFFFFF"/>
                </a:highlight>
              </a:rPr>
              <a:t> is a file, comprised of multiple layers, used to execute code in a </a:t>
            </a:r>
            <a:r>
              <a:rPr b="1" lang="en" sz="1400">
                <a:solidFill>
                  <a:srgbClr val="222222"/>
                </a:solidFill>
                <a:highlight>
                  <a:srgbClr val="FFFFFF"/>
                </a:highlight>
              </a:rPr>
              <a:t>Docker</a:t>
            </a:r>
            <a:r>
              <a:rPr lang="en" sz="1400">
                <a:solidFill>
                  <a:srgbClr val="222222"/>
                </a:solidFill>
                <a:highlight>
                  <a:srgbClr val="FFFFFF"/>
                </a:highlight>
              </a:rPr>
              <a:t> container.</a:t>
            </a:r>
            <a:endParaRPr sz="1400">
              <a:solidFill>
                <a:srgbClr val="222222"/>
              </a:solidFill>
              <a:highlight>
                <a:srgbClr val="FFFFFF"/>
              </a:highlight>
            </a:endParaRPr>
          </a:p>
          <a:p>
            <a:pPr indent="0" lvl="0" marL="0" rtl="0" algn="l">
              <a:spcBef>
                <a:spcPts val="600"/>
              </a:spcBef>
              <a:spcAft>
                <a:spcPts val="0"/>
              </a:spcAft>
              <a:buNone/>
            </a:pPr>
            <a:r>
              <a:t/>
            </a:r>
            <a:endParaRPr sz="1400">
              <a:solidFill>
                <a:srgbClr val="222222"/>
              </a:solidFill>
              <a:highlight>
                <a:srgbClr val="FFFFFF"/>
              </a:highlight>
            </a:endParaRPr>
          </a:p>
          <a:p>
            <a:pPr indent="-419100" lvl="0" marL="457200" rtl="0" algn="l">
              <a:spcBef>
                <a:spcPts val="600"/>
              </a:spcBef>
              <a:spcAft>
                <a:spcPts val="0"/>
              </a:spcAft>
              <a:buSzPts val="3000"/>
              <a:buChar char="●"/>
            </a:pPr>
            <a:r>
              <a:rPr lang="en"/>
              <a:t>Container</a:t>
            </a:r>
            <a:endParaRPr/>
          </a:p>
          <a:p>
            <a:pPr indent="-317500" lvl="1" marL="914400" rtl="0" algn="l">
              <a:spcBef>
                <a:spcPts val="0"/>
              </a:spcBef>
              <a:spcAft>
                <a:spcPts val="0"/>
              </a:spcAft>
              <a:buSzPts val="1400"/>
              <a:buChar char="○"/>
            </a:pPr>
            <a:r>
              <a:rPr b="1" lang="en" sz="1400">
                <a:solidFill>
                  <a:srgbClr val="222222"/>
                </a:solidFill>
                <a:highlight>
                  <a:srgbClr val="FFFFFF"/>
                </a:highlight>
              </a:rPr>
              <a:t>Containers</a:t>
            </a:r>
            <a:r>
              <a:rPr lang="en" sz="1400">
                <a:solidFill>
                  <a:srgbClr val="222222"/>
                </a:solidFill>
                <a:highlight>
                  <a:srgbClr val="FFFFFF"/>
                </a:highlight>
              </a:rPr>
              <a:t> allow a developer to package up an application with all of the parts it needs, such as libraries and other dependencies, and ship it all out as one package</a:t>
            </a:r>
            <a:endParaRPr sz="1400"/>
          </a:p>
        </p:txBody>
      </p:sp>
      <p:pic>
        <p:nvPicPr>
          <p:cNvPr id="127" name="Google Shape;127;p26"/>
          <p:cNvPicPr preferRelativeResize="0"/>
          <p:nvPr/>
        </p:nvPicPr>
        <p:blipFill>
          <a:blip r:embed="rId3">
            <a:alphaModFix/>
          </a:blip>
          <a:stretch>
            <a:fillRect/>
          </a:stretch>
        </p:blipFill>
        <p:spPr>
          <a:xfrm>
            <a:off x="4750375" y="1735328"/>
            <a:ext cx="4267201" cy="226406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71"/>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RollingUpdate Deployment </a:t>
            </a:r>
            <a:endParaRPr/>
          </a:p>
        </p:txBody>
      </p:sp>
      <p:sp>
        <p:nvSpPr>
          <p:cNvPr id="417" name="Google Shape;417;p71"/>
          <p:cNvSpPr txBox="1"/>
          <p:nvPr>
            <p:ph idx="4294967295" type="body"/>
          </p:nvPr>
        </p:nvSpPr>
        <p:spPr>
          <a:xfrm>
            <a:off x="457200" y="3399250"/>
            <a:ext cx="3904200" cy="55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            3         3         3         13s</a:t>
            </a:r>
            <a:br>
              <a:rPr b="1" lang="en" sz="800">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418" name="Google Shape;418;p71"/>
          <p:cNvSpPr txBox="1"/>
          <p:nvPr>
            <p:ph idx="4294967295" type="body"/>
          </p:nvPr>
        </p:nvSpPr>
        <p:spPr>
          <a:xfrm>
            <a:off x="457200" y="4104700"/>
            <a:ext cx="3904200" cy="789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mydep-54f7ff7d6d-9gvll   1/1       Running   0          10s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mydep-54f7ff7d6d-cqvlq   1/1       Running   0          8s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mydep-54f7ff7d6d-gccr6   1/1       Running   0          5s</a:t>
            </a:r>
            <a:endParaRPr b="1" sz="800">
              <a:solidFill>
                <a:srgbClr val="783F04"/>
              </a:solidFill>
              <a:latin typeface="Roboto Mono"/>
              <a:ea typeface="Roboto Mono"/>
              <a:cs typeface="Roboto Mono"/>
              <a:sym typeface="Roboto Mono"/>
            </a:endParaRPr>
          </a:p>
        </p:txBody>
      </p:sp>
      <p:sp>
        <p:nvSpPr>
          <p:cNvPr id="419" name="Google Shape;419;p71"/>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Phase out of old Pods managed by </a:t>
            </a:r>
            <a:r>
              <a:rPr b="0" i="0" lang="en" sz="1800" u="none" cap="none" strike="noStrike">
                <a:solidFill>
                  <a:srgbClr val="1155CC"/>
                </a:solidFill>
                <a:latin typeface="Roboto Mono"/>
                <a:ea typeface="Roboto Mono"/>
                <a:cs typeface="Roboto Mono"/>
                <a:sym typeface="Roboto Mono"/>
              </a:rPr>
              <a:t>maxSurge</a:t>
            </a:r>
            <a:r>
              <a:rPr b="0" i="0" lang="en" sz="1800" u="none" cap="none" strike="noStrike">
                <a:solidFill>
                  <a:schemeClr val="dk1"/>
                </a:solidFill>
                <a:latin typeface="Arial"/>
                <a:ea typeface="Arial"/>
                <a:cs typeface="Arial"/>
                <a:sym typeface="Arial"/>
              </a:rPr>
              <a:t> and </a:t>
            </a:r>
            <a:r>
              <a:rPr b="0" i="0" lang="en" sz="1800" u="none" cap="none" strike="noStrike">
                <a:solidFill>
                  <a:srgbClr val="1155CC"/>
                </a:solidFill>
                <a:latin typeface="Roboto Mono"/>
                <a:ea typeface="Roboto Mono"/>
                <a:cs typeface="Roboto Mono"/>
                <a:sym typeface="Roboto Mono"/>
              </a:rPr>
              <a:t>maxUnavailable.</a:t>
            </a:r>
            <a:endParaRPr b="0" i="0" sz="1800" u="none" cap="none" strike="noStrike">
              <a:solidFill>
                <a:srgbClr val="1155CC"/>
              </a:solidFill>
              <a:latin typeface="Roboto Mono"/>
              <a:ea typeface="Roboto Mono"/>
              <a:cs typeface="Roboto Mono"/>
              <a:sym typeface="Roboto Mono"/>
            </a:endParaRPr>
          </a:p>
        </p:txBody>
      </p:sp>
      <p:pic>
        <p:nvPicPr>
          <p:cNvPr id="420" name="Google Shape;420;p71"/>
          <p:cNvPicPr preferRelativeResize="0"/>
          <p:nvPr/>
        </p:nvPicPr>
        <p:blipFill rotWithShape="1">
          <a:blip r:embed="rId3">
            <a:alphaModFix/>
          </a:blip>
          <a:srcRect b="0" l="0" r="0" t="0"/>
          <a:stretch/>
        </p:blipFill>
        <p:spPr>
          <a:xfrm>
            <a:off x="2866012" y="699550"/>
            <a:ext cx="5472977" cy="4620224"/>
          </a:xfrm>
          <a:prstGeom prst="rect">
            <a:avLst/>
          </a:prstGeom>
          <a:noFill/>
          <a:ln>
            <a:noFill/>
          </a:ln>
        </p:spPr>
      </p:pic>
      <p:sp>
        <p:nvSpPr>
          <p:cNvPr id="421" name="Google Shape;421;p71"/>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R1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676677fff</a:t>
            </a:r>
            <a:endParaRPr b="0" i="0" sz="1200" u="none" cap="none" strike="noStrike">
              <a:solidFill>
                <a:srgbClr val="783F0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R2 pod-template-hash:</a:t>
            </a:r>
            <a:r>
              <a:rPr b="0" i="0" lang="en" sz="1200" u="none" cap="none" strike="noStrike">
                <a:solidFill>
                  <a:srgbClr val="000000"/>
                </a:solidFill>
                <a:latin typeface="Arial"/>
                <a:ea typeface="Arial"/>
                <a:cs typeface="Arial"/>
                <a:sym typeface="Arial"/>
              </a:rPr>
              <a:t> </a:t>
            </a:r>
            <a:r>
              <a:rPr b="1" i="0" lang="en" sz="1400" u="none" cap="none" strike="noStrike">
                <a:solidFill>
                  <a:srgbClr val="783F04"/>
                </a:solidFill>
                <a:latin typeface="Roboto Mono"/>
                <a:ea typeface="Roboto Mono"/>
                <a:cs typeface="Roboto Mono"/>
                <a:sym typeface="Roboto Mono"/>
              </a:rPr>
              <a:t>54f7ff7d6d</a:t>
            </a:r>
            <a:endParaRPr b="1" i="0" sz="1400" u="none" cap="none" strike="noStrike">
              <a:solidFill>
                <a:srgbClr val="783F04"/>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RollingUpdate Deployment </a:t>
            </a:r>
            <a:endParaRPr/>
          </a:p>
        </p:txBody>
      </p:sp>
      <p:sp>
        <p:nvSpPr>
          <p:cNvPr id="427" name="Google Shape;427;p72"/>
          <p:cNvSpPr txBox="1"/>
          <p:nvPr>
            <p:ph idx="4294967295" type="body"/>
          </p:nvPr>
        </p:nvSpPr>
        <p:spPr>
          <a:xfrm>
            <a:off x="457200" y="3398075"/>
            <a:ext cx="3904200" cy="5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15s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428" name="Google Shape;428;p72"/>
          <p:cNvSpPr txBox="1"/>
          <p:nvPr>
            <p:ph idx="4294967295" type="body"/>
          </p:nvPr>
        </p:nvSpPr>
        <p:spPr>
          <a:xfrm>
            <a:off x="457200" y="4103550"/>
            <a:ext cx="3904200" cy="789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mydep-54f7ff7d6d-9gvll   1/1       Running   0          12s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mydep-54f7ff7d6d-cqvlq   1/1       Running   0          10s</a:t>
            </a:r>
            <a:endParaRPr b="1" sz="800">
              <a:solidFill>
                <a:srgbClr val="783F04"/>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b="1" lang="en" sz="800">
                <a:solidFill>
                  <a:srgbClr val="783F04"/>
                </a:solidFill>
                <a:latin typeface="Roboto Mono"/>
                <a:ea typeface="Roboto Mono"/>
                <a:cs typeface="Roboto Mono"/>
                <a:sym typeface="Roboto Mono"/>
              </a:rPr>
              <a:t>mydep-54f7ff7d6d-gccr6   1/1       Running   0          7s</a:t>
            </a:r>
            <a:endParaRPr b="1" sz="800">
              <a:solidFill>
                <a:srgbClr val="783F04"/>
              </a:solidFill>
              <a:latin typeface="Roboto Mono"/>
              <a:ea typeface="Roboto Mono"/>
              <a:cs typeface="Roboto Mono"/>
              <a:sym typeface="Roboto Mono"/>
            </a:endParaRPr>
          </a:p>
        </p:txBody>
      </p:sp>
      <p:sp>
        <p:nvSpPr>
          <p:cNvPr id="429" name="Google Shape;429;p72"/>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Updated to new deployment revision completed.</a:t>
            </a:r>
            <a:endParaRPr b="0" i="0" sz="1800" u="none" cap="none" strike="noStrike">
              <a:solidFill>
                <a:srgbClr val="1155CC"/>
              </a:solidFill>
              <a:latin typeface="Roboto Mono"/>
              <a:ea typeface="Roboto Mono"/>
              <a:cs typeface="Roboto Mono"/>
              <a:sym typeface="Roboto Mono"/>
            </a:endParaRPr>
          </a:p>
        </p:txBody>
      </p:sp>
      <p:pic>
        <p:nvPicPr>
          <p:cNvPr id="430" name="Google Shape;430;p72"/>
          <p:cNvPicPr preferRelativeResize="0"/>
          <p:nvPr/>
        </p:nvPicPr>
        <p:blipFill rotWithShape="1">
          <a:blip r:embed="rId3">
            <a:alphaModFix/>
          </a:blip>
          <a:srcRect b="0" l="0" r="0" t="0"/>
          <a:stretch/>
        </p:blipFill>
        <p:spPr>
          <a:xfrm>
            <a:off x="2850250" y="1543383"/>
            <a:ext cx="5504500" cy="2690329"/>
          </a:xfrm>
          <a:prstGeom prst="rect">
            <a:avLst/>
          </a:prstGeom>
          <a:noFill/>
          <a:ln>
            <a:noFill/>
          </a:ln>
        </p:spPr>
      </p:pic>
      <p:sp>
        <p:nvSpPr>
          <p:cNvPr id="431" name="Google Shape;431;p72"/>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R1 pod-template-hash:</a:t>
            </a:r>
            <a:r>
              <a:rPr b="0" i="0" lang="en" sz="1200" u="none" cap="none" strike="noStrike">
                <a:solidFill>
                  <a:srgbClr val="000000"/>
                </a:solidFill>
                <a:latin typeface="Arial"/>
                <a:ea typeface="Arial"/>
                <a:cs typeface="Arial"/>
                <a:sym typeface="Arial"/>
              </a:rPr>
              <a:t> </a:t>
            </a:r>
            <a:r>
              <a:rPr b="0" i="0" lang="en" sz="1400" u="none" cap="none" strike="noStrike">
                <a:solidFill>
                  <a:srgbClr val="783F04"/>
                </a:solidFill>
                <a:latin typeface="Roboto Mono"/>
                <a:ea typeface="Roboto Mono"/>
                <a:cs typeface="Roboto Mono"/>
                <a:sym typeface="Roboto Mono"/>
              </a:rPr>
              <a:t>676677fff</a:t>
            </a:r>
            <a:endParaRPr b="0" i="0" sz="1200" u="none" cap="none" strike="noStrike">
              <a:solidFill>
                <a:srgbClr val="783F0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R2 pod-template-hash:</a:t>
            </a:r>
            <a:r>
              <a:rPr b="0" i="0" lang="en" sz="1200" u="none" cap="none" strike="noStrike">
                <a:solidFill>
                  <a:srgbClr val="000000"/>
                </a:solidFill>
                <a:latin typeface="Arial"/>
                <a:ea typeface="Arial"/>
                <a:cs typeface="Arial"/>
                <a:sym typeface="Arial"/>
              </a:rPr>
              <a:t> </a:t>
            </a:r>
            <a:r>
              <a:rPr b="1" i="0" lang="en" sz="1400" u="none" cap="none" strike="noStrike">
                <a:solidFill>
                  <a:srgbClr val="783F04"/>
                </a:solidFill>
                <a:latin typeface="Roboto Mono"/>
                <a:ea typeface="Roboto Mono"/>
                <a:cs typeface="Roboto Mono"/>
                <a:sym typeface="Roboto Mono"/>
              </a:rPr>
              <a:t>54f7ff7d6d</a:t>
            </a:r>
            <a:endParaRPr b="1" i="0" sz="1400" u="none" cap="none" strike="noStrike">
              <a:solidFill>
                <a:srgbClr val="783F04"/>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DaemonSet</a:t>
            </a:r>
            <a:endParaRPr/>
          </a:p>
        </p:txBody>
      </p:sp>
      <p:sp>
        <p:nvSpPr>
          <p:cNvPr id="437" name="Google Shape;437;p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Ensure that all nodes matching certain criteria will run an instance of the supplied Pod.</a:t>
            </a:r>
            <a:endParaRPr sz="2400"/>
          </a:p>
          <a:p>
            <a:pPr indent="-381000" lvl="0" marL="457200" rtl="0" algn="l">
              <a:lnSpc>
                <a:spcPct val="100000"/>
              </a:lnSpc>
              <a:spcBef>
                <a:spcPts val="1000"/>
              </a:spcBef>
              <a:spcAft>
                <a:spcPts val="0"/>
              </a:spcAft>
              <a:buSzPts val="2400"/>
              <a:buChar char="●"/>
            </a:pPr>
            <a:r>
              <a:rPr lang="en" sz="2400"/>
              <a:t>Are ideal for cluster wide services such as log forwarding or monitoring.</a:t>
            </a:r>
            <a:endParaRPr sz="2400"/>
          </a:p>
        </p:txBody>
      </p:sp>
      <p:pic>
        <p:nvPicPr>
          <p:cNvPr id="438" name="Google Shape;438;p73"/>
          <p:cNvPicPr preferRelativeResize="0"/>
          <p:nvPr/>
        </p:nvPicPr>
        <p:blipFill rotWithShape="1">
          <a:blip r:embed="rId3">
            <a:alphaModFix/>
          </a:blip>
          <a:srcRect b="0" l="0" r="0" t="0"/>
          <a:stretch/>
        </p:blipFill>
        <p:spPr>
          <a:xfrm>
            <a:off x="1707959" y="3063000"/>
            <a:ext cx="5340625" cy="972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Replication Controller</a:t>
            </a:r>
            <a:endParaRPr/>
          </a:p>
        </p:txBody>
      </p:sp>
      <p:sp>
        <p:nvSpPr>
          <p:cNvPr id="444" name="Google Shape;444;p7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000000"/>
                </a:solidFill>
              </a:rPr>
              <a:t>A </a:t>
            </a:r>
            <a:r>
              <a:rPr i="1" lang="en" sz="2400">
                <a:solidFill>
                  <a:srgbClr val="000000"/>
                </a:solidFill>
              </a:rPr>
              <a:t>ReplicationController</a:t>
            </a:r>
            <a:r>
              <a:rPr lang="en" sz="2400">
                <a:solidFill>
                  <a:srgbClr val="000000"/>
                </a:solidFill>
              </a:rPr>
              <a:t> ensures that a specified number of pod replicas are running at any one time. </a:t>
            </a:r>
            <a:endParaRPr sz="24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2400">
                <a:solidFill>
                  <a:srgbClr val="000000"/>
                </a:solidFill>
              </a:rPr>
              <a:t>In other words, a ReplicationController makes sure that a pod or a homogeneous set of pods are always up and available.</a:t>
            </a:r>
            <a:endParaRPr sz="2400">
              <a:solidFill>
                <a:srgbClr val="000000"/>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rgbClr val="000000"/>
              </a:solidFill>
            </a:endParaRPr>
          </a:p>
          <a:p>
            <a:pPr indent="0" lvl="0" marL="0" rtl="0" algn="l">
              <a:lnSpc>
                <a:spcPct val="100000"/>
              </a:lnSpc>
              <a:spcBef>
                <a:spcPts val="600"/>
              </a:spcBef>
              <a:spcAft>
                <a:spcPts val="0"/>
              </a:spcAft>
              <a:buNone/>
            </a:pPr>
            <a:r>
              <a:rPr lang="en" sz="2400">
                <a:solidFill>
                  <a:srgbClr val="000000"/>
                </a:solidFill>
              </a:rPr>
              <a:t>*Deprecated*</a:t>
            </a:r>
            <a:endParaRPr sz="24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Health checks</a:t>
            </a:r>
            <a:endParaRPr/>
          </a:p>
        </p:txBody>
      </p:sp>
      <p:sp>
        <p:nvSpPr>
          <p:cNvPr id="450" name="Google Shape;450;p75"/>
          <p:cNvSpPr txBox="1"/>
          <p:nvPr>
            <p:ph idx="1" type="body"/>
          </p:nvPr>
        </p:nvSpPr>
        <p:spPr>
          <a:xfrm>
            <a:off x="3945600" y="1244100"/>
            <a:ext cx="4741200" cy="3681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b="1" lang="en" sz="1300"/>
              <a:t>initialDelaySeconds:</a:t>
            </a:r>
            <a:r>
              <a:rPr lang="en" sz="1300"/>
              <a:t> Number of seconds after the container has started before liveness or readiness probes are initiated.</a:t>
            </a:r>
            <a:endParaRPr sz="1300"/>
          </a:p>
          <a:p>
            <a:pPr indent="-311150" lvl="0" marL="457200" rtl="0" algn="l">
              <a:lnSpc>
                <a:spcPct val="100000"/>
              </a:lnSpc>
              <a:spcBef>
                <a:spcPts val="0"/>
              </a:spcBef>
              <a:spcAft>
                <a:spcPts val="0"/>
              </a:spcAft>
              <a:buSzPts val="1300"/>
              <a:buChar char="•"/>
            </a:pPr>
            <a:r>
              <a:rPr b="1" lang="en" sz="1300"/>
              <a:t>periodSeconds:</a:t>
            </a:r>
            <a:r>
              <a:rPr lang="en" sz="1300"/>
              <a:t> How often (in seconds) to perform the probe. Default to 10 seconds. Minimum value is 1.</a:t>
            </a:r>
            <a:endParaRPr sz="1300"/>
          </a:p>
          <a:p>
            <a:pPr indent="-311150" lvl="0" marL="457200" rtl="0" algn="l">
              <a:lnSpc>
                <a:spcPct val="100000"/>
              </a:lnSpc>
              <a:spcBef>
                <a:spcPts val="0"/>
              </a:spcBef>
              <a:spcAft>
                <a:spcPts val="0"/>
              </a:spcAft>
              <a:buSzPts val="1300"/>
              <a:buChar char="•"/>
            </a:pPr>
            <a:r>
              <a:rPr lang="en" sz="1300"/>
              <a:t>timeoutSeconds: Number of seconds after which the probe times out. Defaults to 1 second. Minimum value is 1.</a:t>
            </a:r>
            <a:endParaRPr sz="1300"/>
          </a:p>
          <a:p>
            <a:pPr indent="-311150" lvl="0" marL="457200" rtl="0" algn="l">
              <a:lnSpc>
                <a:spcPct val="100000"/>
              </a:lnSpc>
              <a:spcBef>
                <a:spcPts val="0"/>
              </a:spcBef>
              <a:spcAft>
                <a:spcPts val="0"/>
              </a:spcAft>
              <a:buSzPts val="1300"/>
              <a:buChar char="•"/>
            </a:pPr>
            <a:r>
              <a:rPr b="1" lang="en" sz="1300"/>
              <a:t>successThreshold:</a:t>
            </a:r>
            <a:r>
              <a:rPr lang="en" sz="1300"/>
              <a:t> Minimum consecutive successes for the probe to be considered successful after having failed. Defaults to 1. Must be 1 for liveness. Minimum value is 1.</a:t>
            </a:r>
            <a:endParaRPr sz="1300"/>
          </a:p>
          <a:p>
            <a:pPr indent="-311150" lvl="0" marL="457200" rtl="0" algn="l">
              <a:lnSpc>
                <a:spcPct val="100000"/>
              </a:lnSpc>
              <a:spcBef>
                <a:spcPts val="0"/>
              </a:spcBef>
              <a:spcAft>
                <a:spcPts val="0"/>
              </a:spcAft>
              <a:buSzPts val="1300"/>
              <a:buChar char="•"/>
            </a:pPr>
            <a:r>
              <a:rPr b="1" lang="en" sz="1300"/>
              <a:t>failureThreshold:</a:t>
            </a:r>
            <a:r>
              <a:rPr lang="en" sz="1300"/>
              <a:t> When a Pod starts and the probe fails, Kubernetes will try failureThreshold times before giving up. Giving up in case of liveness probe means restarting the Pod. In case of readiness probe the Pod will be marked Unready. Defaults to 3. Minimum value is 1.</a:t>
            </a:r>
            <a:endParaRPr sz="1300"/>
          </a:p>
          <a:p>
            <a:pPr indent="0" lvl="0" marL="0" rtl="0" algn="l">
              <a:lnSpc>
                <a:spcPct val="100000"/>
              </a:lnSpc>
              <a:spcBef>
                <a:spcPts val="0"/>
              </a:spcBef>
              <a:spcAft>
                <a:spcPts val="0"/>
              </a:spcAft>
              <a:buSzPts val="3000"/>
              <a:buNone/>
            </a:pPr>
            <a:r>
              <a:t/>
            </a:r>
            <a:endParaRPr sz="1300">
              <a:solidFill>
                <a:srgbClr val="783F04"/>
              </a:solidFill>
            </a:endParaRPr>
          </a:p>
        </p:txBody>
      </p:sp>
      <p:sp>
        <p:nvSpPr>
          <p:cNvPr id="451" name="Google Shape;451;p75"/>
          <p:cNvSpPr txBox="1"/>
          <p:nvPr>
            <p:ph idx="1" type="body"/>
          </p:nvPr>
        </p:nvSpPr>
        <p:spPr>
          <a:xfrm>
            <a:off x="457200" y="1266000"/>
            <a:ext cx="3182400" cy="3659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apiVersion: v1</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kind: Pod</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metadata:</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labels:</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test: liveness</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name: liveness-readiness-http</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spec:</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containers:</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 name: liveness-readiness-http</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image: k8s.gcr.io/ liveness-readiness-http</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livenessProbe:</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httpGet:</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path: /healthz</a:t>
            </a:r>
            <a:endParaRPr sz="8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port: 8080</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initialDelaySeconds: 5</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periodSeconds: 10</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timeoutSeconds: 4</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failureThreshold: 5</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readinessProbe:</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httpGet:</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path: /healthz</a:t>
            </a:r>
            <a:endParaRPr sz="8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port: 8080</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initialDelaySeconds: 100</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periodSeconds: 10</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timeoutSeconds: 4</a:t>
            </a:r>
            <a:endParaRPr/>
          </a:p>
          <a:p>
            <a:pPr indent="0" lvl="0" marL="0" rtl="0" algn="l">
              <a:lnSpc>
                <a:spcPct val="100000"/>
              </a:lnSpc>
              <a:spcBef>
                <a:spcPts val="0"/>
              </a:spcBef>
              <a:spcAft>
                <a:spcPts val="0"/>
              </a:spcAft>
              <a:buSzPts val="3000"/>
              <a:buNone/>
            </a:pPr>
            <a:r>
              <a:rPr lang="en" sz="800">
                <a:solidFill>
                  <a:srgbClr val="1155CC"/>
                </a:solidFill>
                <a:latin typeface="Roboto Mono"/>
                <a:ea typeface="Roboto Mono"/>
                <a:cs typeface="Roboto Mono"/>
                <a:sym typeface="Roboto Mono"/>
              </a:rPr>
              <a:t>      failureThreshold: 2</a:t>
            </a:r>
            <a:endParaRPr/>
          </a:p>
          <a:p>
            <a:pPr indent="0" lvl="0" marL="0" rtl="0" algn="l">
              <a:lnSpc>
                <a:spcPct val="100000"/>
              </a:lnSpc>
              <a:spcBef>
                <a:spcPts val="0"/>
              </a:spcBef>
              <a:spcAft>
                <a:spcPts val="0"/>
              </a:spcAft>
              <a:buSzPts val="3000"/>
              <a:buNone/>
            </a:pPr>
            <a:r>
              <a:t/>
            </a:r>
            <a:endParaRPr sz="8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t/>
            </a:r>
            <a:endParaRPr sz="800">
              <a:solidFill>
                <a:srgbClr val="1155CC"/>
              </a:solidFill>
              <a:latin typeface="Roboto Mono"/>
              <a:ea typeface="Roboto Mono"/>
              <a:cs typeface="Roboto Mono"/>
              <a:sym typeface="Roboto Mono"/>
            </a:endParaRPr>
          </a:p>
          <a:p>
            <a:pPr indent="0" lvl="0" marL="0" rtl="0" algn="l">
              <a:lnSpc>
                <a:spcPct val="100000"/>
              </a:lnSpc>
              <a:spcBef>
                <a:spcPts val="0"/>
              </a:spcBef>
              <a:spcAft>
                <a:spcPts val="0"/>
              </a:spcAft>
              <a:buSzPts val="3000"/>
              <a:buNone/>
            </a:pPr>
            <a:r>
              <a:t/>
            </a:r>
            <a:endParaRPr sz="800">
              <a:solidFill>
                <a:srgbClr val="1155CC"/>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6"/>
          <p:cNvSpPr txBox="1"/>
          <p:nvPr>
            <p:ph type="ctrTitle"/>
          </p:nvPr>
        </p:nvSpPr>
        <p:spPr>
          <a:xfrm>
            <a:off x="685800" y="1867781"/>
            <a:ext cx="7772400" cy="164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en" sz="4800"/>
              <a:t>Workflow</a:t>
            </a:r>
            <a:endParaRPr sz="4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7"/>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62" name="Google Shape;462;p77"/>
          <p:cNvPicPr preferRelativeResize="0"/>
          <p:nvPr/>
        </p:nvPicPr>
        <p:blipFill rotWithShape="1">
          <a:blip r:embed="rId3">
            <a:alphaModFix/>
          </a:blip>
          <a:srcRect b="0" l="0" r="0" t="0"/>
          <a:stretch/>
        </p:blipFill>
        <p:spPr>
          <a:xfrm>
            <a:off x="623607" y="0"/>
            <a:ext cx="7896785"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8"/>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Istio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 Mesh</a:t>
            </a:r>
            <a:endParaRPr/>
          </a:p>
        </p:txBody>
      </p:sp>
      <p:sp>
        <p:nvSpPr>
          <p:cNvPr id="473" name="Google Shape;473;p7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343434"/>
              </a:buClr>
              <a:buSzPts val="1800"/>
              <a:buChar char="●"/>
            </a:pPr>
            <a:r>
              <a:rPr lang="en" sz="1800">
                <a:solidFill>
                  <a:srgbClr val="343434"/>
                </a:solidFill>
                <a:highlight>
                  <a:srgbClr val="FFFFFF"/>
                </a:highlight>
              </a:rPr>
              <a:t>A </a:t>
            </a:r>
            <a:r>
              <a:rPr i="1" lang="en" sz="1800">
                <a:solidFill>
                  <a:srgbClr val="343434"/>
                </a:solidFill>
                <a:highlight>
                  <a:srgbClr val="FFFFFF"/>
                </a:highlight>
              </a:rPr>
              <a:t>service mesh</a:t>
            </a:r>
            <a:r>
              <a:rPr lang="en" sz="1800">
                <a:solidFill>
                  <a:srgbClr val="343434"/>
                </a:solidFill>
                <a:highlight>
                  <a:srgbClr val="FFFFFF"/>
                </a:highlight>
              </a:rPr>
              <a:t> is a configurable, low‑latency infrastructure layer designed to handle a high volume of network‑based </a:t>
            </a:r>
            <a:r>
              <a:rPr b="1" lang="en" sz="1800">
                <a:solidFill>
                  <a:srgbClr val="343434"/>
                </a:solidFill>
                <a:highlight>
                  <a:srgbClr val="FFFFFF"/>
                </a:highlight>
              </a:rPr>
              <a:t>interprocess communication among application</a:t>
            </a:r>
            <a:r>
              <a:rPr lang="en" sz="1800">
                <a:solidFill>
                  <a:srgbClr val="343434"/>
                </a:solidFill>
                <a:highlight>
                  <a:srgbClr val="FFFFFF"/>
                </a:highlight>
              </a:rPr>
              <a:t> infrastructure services using application programming interfaces (APIs)</a:t>
            </a:r>
            <a:endParaRPr sz="1800">
              <a:solidFill>
                <a:srgbClr val="343434"/>
              </a:solidFill>
              <a:highlight>
                <a:srgbClr val="FFFFFF"/>
              </a:highlight>
            </a:endParaRPr>
          </a:p>
          <a:p>
            <a:pPr indent="-342900" lvl="0" marL="457200" rtl="0" algn="l">
              <a:spcBef>
                <a:spcPts val="0"/>
              </a:spcBef>
              <a:spcAft>
                <a:spcPts val="0"/>
              </a:spcAft>
              <a:buClr>
                <a:srgbClr val="343434"/>
              </a:buClr>
              <a:buSzPts val="1800"/>
              <a:buChar char="●"/>
            </a:pPr>
            <a:r>
              <a:rPr lang="en" sz="1800">
                <a:solidFill>
                  <a:srgbClr val="343434"/>
                </a:solidFill>
                <a:highlight>
                  <a:srgbClr val="FFFFFF"/>
                </a:highlight>
              </a:rPr>
              <a:t> A service mesh ensures that communication among containerized and often ephemeral application infrastructure services is fast, reliable, and secure.</a:t>
            </a:r>
            <a:endParaRPr sz="1800">
              <a:solidFill>
                <a:srgbClr val="343434"/>
              </a:solidFill>
              <a:highlight>
                <a:srgbClr val="FFFFFF"/>
              </a:highlight>
            </a:endParaRPr>
          </a:p>
          <a:p>
            <a:pPr indent="-342900" lvl="0" marL="457200" rtl="0" algn="l">
              <a:spcBef>
                <a:spcPts val="0"/>
              </a:spcBef>
              <a:spcAft>
                <a:spcPts val="0"/>
              </a:spcAft>
              <a:buClr>
                <a:srgbClr val="343434"/>
              </a:buClr>
              <a:buSzPts val="1800"/>
              <a:buChar char="●"/>
            </a:pPr>
            <a:r>
              <a:rPr lang="en" sz="1800">
                <a:solidFill>
                  <a:srgbClr val="343434"/>
                </a:solidFill>
                <a:highlight>
                  <a:srgbClr val="FFFFFF"/>
                </a:highlight>
              </a:rPr>
              <a:t>The mesh provides critical capabilities including service discovery, load balancing, encryption, observability, traceability, authentication and authorization, and support for the circuit breaker pattern.</a:t>
            </a:r>
            <a:endParaRPr sz="1800">
              <a:solidFill>
                <a:srgbClr val="343434"/>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Istio in Kubernetes</a:t>
            </a:r>
            <a:endParaRPr/>
          </a:p>
        </p:txBody>
      </p:sp>
      <p:sp>
        <p:nvSpPr>
          <p:cNvPr id="479" name="Google Shape;479;p80"/>
          <p:cNvSpPr txBox="1"/>
          <p:nvPr>
            <p:ph idx="1" type="body"/>
          </p:nvPr>
        </p:nvSpPr>
        <p:spPr>
          <a:xfrm>
            <a:off x="76200" y="1200150"/>
            <a:ext cx="4357200" cy="3725700"/>
          </a:xfrm>
          <a:prstGeom prst="rect">
            <a:avLst/>
          </a:prstGeom>
          <a:noFill/>
        </p:spPr>
        <p:txBody>
          <a:bodyPr anchorCtr="0" anchor="t" bIns="91425" lIns="91425" spcFirstLastPara="1" rIns="91425" wrap="square" tIns="91425">
            <a:noAutofit/>
          </a:bodyPr>
          <a:lstStyle/>
          <a:p>
            <a:pPr indent="-311150" lvl="0" marL="711200" marR="38100" rtl="0" algn="l">
              <a:lnSpc>
                <a:spcPct val="115000"/>
              </a:lnSpc>
              <a:spcBef>
                <a:spcPts val="300"/>
              </a:spcBef>
              <a:spcAft>
                <a:spcPts val="0"/>
              </a:spcAft>
              <a:buClr>
                <a:srgbClr val="000000"/>
              </a:buClr>
              <a:buSzPts val="1300"/>
              <a:buChar char="●"/>
            </a:pPr>
            <a:r>
              <a:rPr lang="en" sz="1300">
                <a:solidFill>
                  <a:srgbClr val="000000"/>
                </a:solidFill>
              </a:rPr>
              <a:t>Automatic </a:t>
            </a:r>
            <a:r>
              <a:rPr b="1" lang="en" sz="1300">
                <a:solidFill>
                  <a:srgbClr val="000000"/>
                </a:solidFill>
              </a:rPr>
              <a:t>load balancing</a:t>
            </a:r>
            <a:r>
              <a:rPr lang="en" sz="1300">
                <a:solidFill>
                  <a:srgbClr val="000000"/>
                </a:solidFill>
              </a:rPr>
              <a:t> for HTTP, gRPC, WebSocket, and TCP traffic.</a:t>
            </a:r>
            <a:endParaRPr sz="1300">
              <a:solidFill>
                <a:srgbClr val="000000"/>
              </a:solidFill>
            </a:endParaRPr>
          </a:p>
          <a:p>
            <a:pPr indent="-311150" lvl="0" marL="711200" marR="38100" rtl="0" algn="l">
              <a:lnSpc>
                <a:spcPct val="115000"/>
              </a:lnSpc>
              <a:spcBef>
                <a:spcPts val="0"/>
              </a:spcBef>
              <a:spcAft>
                <a:spcPts val="0"/>
              </a:spcAft>
              <a:buClr>
                <a:srgbClr val="000000"/>
              </a:buClr>
              <a:buSzPts val="1300"/>
              <a:buChar char="●"/>
            </a:pPr>
            <a:r>
              <a:rPr lang="en" sz="1300">
                <a:solidFill>
                  <a:srgbClr val="000000"/>
                </a:solidFill>
              </a:rPr>
              <a:t>Fine-grained control of traffic behavior with rich </a:t>
            </a:r>
            <a:r>
              <a:rPr b="1" lang="en" sz="1300">
                <a:solidFill>
                  <a:srgbClr val="000000"/>
                </a:solidFill>
              </a:rPr>
              <a:t>routing rules</a:t>
            </a:r>
            <a:r>
              <a:rPr lang="en" sz="1300">
                <a:solidFill>
                  <a:srgbClr val="000000"/>
                </a:solidFill>
              </a:rPr>
              <a:t>, retries, failovers, and fault injection.</a:t>
            </a:r>
            <a:endParaRPr sz="1300">
              <a:solidFill>
                <a:srgbClr val="000000"/>
              </a:solidFill>
            </a:endParaRPr>
          </a:p>
          <a:p>
            <a:pPr indent="-311150" lvl="0" marL="711200" marR="38100" rtl="0" algn="l">
              <a:lnSpc>
                <a:spcPct val="115000"/>
              </a:lnSpc>
              <a:spcBef>
                <a:spcPts val="0"/>
              </a:spcBef>
              <a:spcAft>
                <a:spcPts val="0"/>
              </a:spcAft>
              <a:buClr>
                <a:srgbClr val="000000"/>
              </a:buClr>
              <a:buSzPts val="1300"/>
              <a:buChar char="●"/>
            </a:pPr>
            <a:r>
              <a:rPr lang="en" sz="1300">
                <a:solidFill>
                  <a:srgbClr val="000000"/>
                </a:solidFill>
              </a:rPr>
              <a:t>A pluggable policy layer and configuration API supporting </a:t>
            </a:r>
            <a:r>
              <a:rPr b="1" lang="en" sz="1300">
                <a:solidFill>
                  <a:srgbClr val="000000"/>
                </a:solidFill>
              </a:rPr>
              <a:t>access controls</a:t>
            </a:r>
            <a:r>
              <a:rPr lang="en" sz="1300">
                <a:solidFill>
                  <a:srgbClr val="000000"/>
                </a:solidFill>
              </a:rPr>
              <a:t>, rate limits and quotas.</a:t>
            </a:r>
            <a:endParaRPr sz="1300">
              <a:solidFill>
                <a:srgbClr val="000000"/>
              </a:solidFill>
            </a:endParaRPr>
          </a:p>
          <a:p>
            <a:pPr indent="-311150" lvl="0" marL="711200" marR="38100" rtl="0" algn="l">
              <a:lnSpc>
                <a:spcPct val="115000"/>
              </a:lnSpc>
              <a:spcBef>
                <a:spcPts val="0"/>
              </a:spcBef>
              <a:spcAft>
                <a:spcPts val="0"/>
              </a:spcAft>
              <a:buClr>
                <a:srgbClr val="000000"/>
              </a:buClr>
              <a:buSzPts val="1300"/>
              <a:buChar char="●"/>
            </a:pPr>
            <a:r>
              <a:rPr lang="en" sz="1300">
                <a:solidFill>
                  <a:srgbClr val="000000"/>
                </a:solidFill>
              </a:rPr>
              <a:t>Automatic metrics, logs, and traces for all traffic within a cluster, including cluster ingress and egress - </a:t>
            </a:r>
            <a:r>
              <a:rPr b="1" lang="en" sz="1300">
                <a:solidFill>
                  <a:srgbClr val="000000"/>
                </a:solidFill>
              </a:rPr>
              <a:t>Observability</a:t>
            </a:r>
            <a:endParaRPr b="1" sz="1300">
              <a:solidFill>
                <a:srgbClr val="000000"/>
              </a:solidFill>
            </a:endParaRPr>
          </a:p>
          <a:p>
            <a:pPr indent="-311150" lvl="0" marL="711200" marR="38100" rtl="0" algn="l">
              <a:lnSpc>
                <a:spcPct val="115000"/>
              </a:lnSpc>
              <a:spcBef>
                <a:spcPts val="0"/>
              </a:spcBef>
              <a:spcAft>
                <a:spcPts val="0"/>
              </a:spcAft>
              <a:buClr>
                <a:srgbClr val="000000"/>
              </a:buClr>
              <a:buSzPts val="1300"/>
              <a:buChar char="●"/>
            </a:pPr>
            <a:r>
              <a:rPr b="1" lang="en" sz="1300">
                <a:solidFill>
                  <a:srgbClr val="000000"/>
                </a:solidFill>
              </a:rPr>
              <a:t>Secure service-to-service communication </a:t>
            </a:r>
            <a:r>
              <a:rPr lang="en" sz="1300">
                <a:solidFill>
                  <a:srgbClr val="000000"/>
                </a:solidFill>
              </a:rPr>
              <a:t>in a cluster with strong identity-based authentication and authorization.</a:t>
            </a:r>
            <a:endParaRPr sz="1300">
              <a:solidFill>
                <a:srgbClr val="000000"/>
              </a:solidFill>
            </a:endParaRPr>
          </a:p>
          <a:p>
            <a:pPr indent="0" lvl="0" marL="0" rtl="0" algn="l">
              <a:spcBef>
                <a:spcPts val="600"/>
              </a:spcBef>
              <a:spcAft>
                <a:spcPts val="0"/>
              </a:spcAft>
              <a:buNone/>
            </a:pPr>
            <a:r>
              <a:t/>
            </a:r>
            <a:endParaRPr sz="1300">
              <a:solidFill>
                <a:srgbClr val="000000"/>
              </a:solidFill>
            </a:endParaRPr>
          </a:p>
        </p:txBody>
      </p:sp>
      <p:pic>
        <p:nvPicPr>
          <p:cNvPr id="480" name="Google Shape;480;p80"/>
          <p:cNvPicPr preferRelativeResize="0"/>
          <p:nvPr/>
        </p:nvPicPr>
        <p:blipFill>
          <a:blip r:embed="rId3">
            <a:alphaModFix/>
          </a:blip>
          <a:stretch>
            <a:fillRect/>
          </a:stretch>
        </p:blipFill>
        <p:spPr>
          <a:xfrm>
            <a:off x="4650975" y="1175341"/>
            <a:ext cx="4035837" cy="37753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7"/>
          <p:cNvSpPr txBox="1"/>
          <p:nvPr/>
        </p:nvSpPr>
        <p:spPr>
          <a:xfrm>
            <a:off x="861150" y="2151351"/>
            <a:ext cx="77724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Arial"/>
                <a:ea typeface="Arial"/>
                <a:cs typeface="Arial"/>
                <a:sym typeface="Arial"/>
              </a:rPr>
              <a:t>Why Kubernetes?</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Istio / Security</a:t>
            </a:r>
            <a:endParaRPr/>
          </a:p>
        </p:txBody>
      </p:sp>
      <p:pic>
        <p:nvPicPr>
          <p:cNvPr id="486" name="Google Shape;486;p81"/>
          <p:cNvPicPr preferRelativeResize="0"/>
          <p:nvPr/>
        </p:nvPicPr>
        <p:blipFill>
          <a:blip r:embed="rId3">
            <a:alphaModFix/>
          </a:blip>
          <a:stretch>
            <a:fillRect/>
          </a:stretch>
        </p:blipFill>
        <p:spPr>
          <a:xfrm>
            <a:off x="2676600" y="1186300"/>
            <a:ext cx="6467401" cy="3827325"/>
          </a:xfrm>
          <a:prstGeom prst="rect">
            <a:avLst/>
          </a:prstGeom>
          <a:noFill/>
          <a:ln>
            <a:noFill/>
          </a:ln>
        </p:spPr>
      </p:pic>
      <p:sp>
        <p:nvSpPr>
          <p:cNvPr id="487" name="Google Shape;487;p81"/>
          <p:cNvSpPr txBox="1"/>
          <p:nvPr/>
        </p:nvSpPr>
        <p:spPr>
          <a:xfrm>
            <a:off x="95250" y="1281550"/>
            <a:ext cx="2970000" cy="3636900"/>
          </a:xfrm>
          <a:prstGeom prst="rect">
            <a:avLst/>
          </a:prstGeom>
          <a:noFill/>
          <a:ln>
            <a:noFill/>
          </a:ln>
        </p:spPr>
        <p:txBody>
          <a:bodyPr anchorCtr="0" anchor="t" bIns="91425" lIns="91425" spcFirstLastPara="1" rIns="91425" wrap="square" tIns="91425">
            <a:noAutofit/>
          </a:bodyPr>
          <a:lstStyle/>
          <a:p>
            <a:pPr indent="-317500" lvl="0" marL="457200" marR="38100" rtl="0" algn="l">
              <a:lnSpc>
                <a:spcPct val="115000"/>
              </a:lnSpc>
              <a:spcBef>
                <a:spcPts val="300"/>
              </a:spcBef>
              <a:spcAft>
                <a:spcPts val="0"/>
              </a:spcAft>
              <a:buSzPts val="1400"/>
              <a:buChar char="●"/>
            </a:pPr>
            <a:r>
              <a:rPr b="1" lang="en"/>
              <a:t>Citadel</a:t>
            </a:r>
            <a:r>
              <a:rPr lang="en"/>
              <a:t> for key and certificate management</a:t>
            </a:r>
            <a:endParaRPr/>
          </a:p>
          <a:p>
            <a:pPr indent="-317500" lvl="0" marL="457200" marR="38100" rtl="0" algn="l">
              <a:lnSpc>
                <a:spcPct val="115000"/>
              </a:lnSpc>
              <a:spcBef>
                <a:spcPts val="0"/>
              </a:spcBef>
              <a:spcAft>
                <a:spcPts val="0"/>
              </a:spcAft>
              <a:buSzPts val="1400"/>
              <a:buChar char="●"/>
            </a:pPr>
            <a:r>
              <a:rPr b="1" lang="en"/>
              <a:t>Sidecar</a:t>
            </a:r>
            <a:r>
              <a:rPr lang="en"/>
              <a:t> and perimeter proxies to implement secure communication and authorization between clients and servers</a:t>
            </a:r>
            <a:endParaRPr/>
          </a:p>
          <a:p>
            <a:pPr indent="-317500" lvl="0" marL="457200" marR="38100" rtl="0" algn="l">
              <a:lnSpc>
                <a:spcPct val="115000"/>
              </a:lnSpc>
              <a:spcBef>
                <a:spcPts val="0"/>
              </a:spcBef>
              <a:spcAft>
                <a:spcPts val="0"/>
              </a:spcAft>
              <a:buSzPts val="1400"/>
              <a:buChar char="●"/>
            </a:pPr>
            <a:r>
              <a:rPr b="1" lang="en"/>
              <a:t>Pilot</a:t>
            </a:r>
            <a:r>
              <a:rPr lang="en"/>
              <a:t> to distribute </a:t>
            </a:r>
            <a:r>
              <a:rPr lang="en">
                <a:uFill>
                  <a:noFill/>
                </a:uFill>
                <a:hlinkClick r:id="rId4"/>
              </a:rPr>
              <a:t>authentication policies</a:t>
            </a:r>
            <a:r>
              <a:rPr lang="en"/>
              <a:t> and </a:t>
            </a:r>
            <a:r>
              <a:rPr lang="en">
                <a:uFill>
                  <a:noFill/>
                </a:uFill>
                <a:hlinkClick r:id="rId5"/>
              </a:rPr>
              <a:t>secure naming information</a:t>
            </a:r>
            <a:r>
              <a:rPr lang="en"/>
              <a:t> to the proxies</a:t>
            </a:r>
            <a:endParaRPr/>
          </a:p>
          <a:p>
            <a:pPr indent="-317500" lvl="0" marL="457200" marR="38100" rtl="0" algn="l">
              <a:lnSpc>
                <a:spcPct val="115000"/>
              </a:lnSpc>
              <a:spcBef>
                <a:spcPts val="0"/>
              </a:spcBef>
              <a:spcAft>
                <a:spcPts val="0"/>
              </a:spcAft>
              <a:buSzPts val="1400"/>
              <a:buChar char="●"/>
            </a:pPr>
            <a:r>
              <a:rPr b="1" lang="en"/>
              <a:t>Mixer</a:t>
            </a:r>
            <a:r>
              <a:rPr lang="en"/>
              <a:t> to manage auditing</a:t>
            </a:r>
            <a:endParaRPr/>
          </a:p>
          <a:p>
            <a:pPr indent="0" lvl="0" marL="0" rtl="0" algn="l">
              <a:spcBef>
                <a:spcPts val="3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with Kiali UI</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with Kiali UI</a:t>
            </a:r>
            <a:endParaRPr/>
          </a:p>
        </p:txBody>
      </p:sp>
      <p:pic>
        <p:nvPicPr>
          <p:cNvPr id="498" name="Google Shape;498;p83"/>
          <p:cNvPicPr preferRelativeResize="0"/>
          <p:nvPr/>
        </p:nvPicPr>
        <p:blipFill>
          <a:blip r:embed="rId3">
            <a:alphaModFix/>
          </a:blip>
          <a:stretch>
            <a:fillRect/>
          </a:stretch>
        </p:blipFill>
        <p:spPr>
          <a:xfrm>
            <a:off x="819150" y="1215778"/>
            <a:ext cx="7705908" cy="377532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Distributed Tracing with Jaeger</a:t>
            </a:r>
            <a:endParaRPr/>
          </a:p>
        </p:txBody>
      </p:sp>
      <p:pic>
        <p:nvPicPr>
          <p:cNvPr id="504" name="Google Shape;504;p84"/>
          <p:cNvPicPr preferRelativeResize="0"/>
          <p:nvPr/>
        </p:nvPicPr>
        <p:blipFill>
          <a:blip r:embed="rId3">
            <a:alphaModFix/>
          </a:blip>
          <a:stretch>
            <a:fillRect/>
          </a:stretch>
        </p:blipFill>
        <p:spPr>
          <a:xfrm>
            <a:off x="1056738" y="1224453"/>
            <a:ext cx="7030528" cy="377532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Practices - App Dev</a:t>
            </a:r>
            <a:endParaRPr/>
          </a:p>
        </p:txBody>
      </p:sp>
      <p:sp>
        <p:nvSpPr>
          <p:cNvPr id="510" name="Google Shape;510;p8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Health Checks:</a:t>
            </a:r>
            <a:endParaRPr sz="1400"/>
          </a:p>
          <a:p>
            <a:pPr indent="-317500" lvl="1" marL="914400" rtl="0" algn="l">
              <a:spcBef>
                <a:spcPts val="0"/>
              </a:spcBef>
              <a:spcAft>
                <a:spcPts val="0"/>
              </a:spcAft>
              <a:buSzPts val="1400"/>
              <a:buChar char="○"/>
            </a:pPr>
            <a:r>
              <a:rPr lang="en" sz="1500">
                <a:solidFill>
                  <a:srgbClr val="001B44"/>
                </a:solidFill>
                <a:highlight>
                  <a:srgbClr val="F7F9FC"/>
                </a:highlight>
                <a:latin typeface="Roboto"/>
                <a:ea typeface="Roboto"/>
                <a:cs typeface="Roboto"/>
                <a:sym typeface="Roboto"/>
              </a:rPr>
              <a:t>Containers have Readiness probes/ Liveness Probes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Run more than one replica for your Deployment</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Avoid Pods being placed into a single node</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Set Resource Limits - CPU/Mem</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Resources have labels enabled - Technical/Business/Security</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The application logs to </a:t>
            </a:r>
            <a:r>
              <a:rPr lang="en" sz="1100">
                <a:solidFill>
                  <a:srgbClr val="001B44"/>
                </a:solidFill>
                <a:highlight>
                  <a:srgbClr val="F4F4F4"/>
                </a:highlight>
                <a:latin typeface="Courier New"/>
                <a:ea typeface="Courier New"/>
                <a:cs typeface="Courier New"/>
                <a:sym typeface="Courier New"/>
              </a:rPr>
              <a:t>stdout</a:t>
            </a:r>
            <a:r>
              <a:rPr lang="en" sz="1500">
                <a:solidFill>
                  <a:srgbClr val="001B44"/>
                </a:solidFill>
                <a:highlight>
                  <a:srgbClr val="F7F9FC"/>
                </a:highlight>
                <a:latin typeface="Roboto"/>
                <a:ea typeface="Roboto"/>
                <a:cs typeface="Roboto"/>
                <a:sym typeface="Roboto"/>
              </a:rPr>
              <a:t> and </a:t>
            </a:r>
            <a:r>
              <a:rPr lang="en" sz="1100">
                <a:solidFill>
                  <a:srgbClr val="001B44"/>
                </a:solidFill>
                <a:highlight>
                  <a:srgbClr val="F4F4F4"/>
                </a:highlight>
                <a:latin typeface="Courier New"/>
                <a:ea typeface="Courier New"/>
                <a:cs typeface="Courier New"/>
                <a:sym typeface="Courier New"/>
              </a:rPr>
              <a:t>stderr</a:t>
            </a:r>
            <a:r>
              <a:rPr lang="en" sz="1500">
                <a:solidFill>
                  <a:srgbClr val="001B44"/>
                </a:solidFill>
                <a:highlight>
                  <a:srgbClr val="F7F9FC"/>
                </a:highlight>
                <a:latin typeface="Roboto"/>
                <a:ea typeface="Roboto"/>
                <a:cs typeface="Roboto"/>
                <a:sym typeface="Roboto"/>
              </a:rPr>
              <a:t> (Passive Logging) </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Containers do not store any state in their local filesystem</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Use the Horizontal Pod Autoscaler for apps with variable usage patterns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Use the Cluster Autoscaler if you have highly varying workloads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Externalise all configuration</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Mount Secrets as volumes, not enviroment variables</a:t>
            </a:r>
            <a:endParaRPr sz="1500">
              <a:solidFill>
                <a:srgbClr val="001B44"/>
              </a:solidFill>
              <a:highlight>
                <a:srgbClr val="F7F9FC"/>
              </a:highlight>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Practices - Governance</a:t>
            </a:r>
            <a:endParaRPr/>
          </a:p>
        </p:txBody>
      </p:sp>
      <p:sp>
        <p:nvSpPr>
          <p:cNvPr id="516" name="Google Shape;516;p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500">
                <a:solidFill>
                  <a:srgbClr val="001B44"/>
                </a:solidFill>
                <a:highlight>
                  <a:srgbClr val="F7F9FC"/>
                </a:highlight>
                <a:latin typeface="Roboto"/>
                <a:ea typeface="Roboto"/>
                <a:cs typeface="Roboto"/>
                <a:sym typeface="Roboto"/>
              </a:rPr>
              <a:t>Namespaces have ResourceQuotas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Enable Pod Security Policies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Enable network policies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Prevent containers from running as root</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RBAC policies are set to the least amount of privileges necessary</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Allow deploying containers only from known registries</a:t>
            </a:r>
            <a:endParaRPr sz="1500">
              <a:solidFill>
                <a:srgbClr val="001B44"/>
              </a:solidFill>
              <a:highlight>
                <a:srgbClr val="F7F9FC"/>
              </a:highlight>
              <a:latin typeface="Roboto"/>
              <a:ea typeface="Roboto"/>
              <a:cs typeface="Roboto"/>
              <a:sym typeface="Roboto"/>
            </a:endParaRPr>
          </a:p>
          <a:p>
            <a:pPr indent="-323850" lvl="0" marL="4572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Logging:</a:t>
            </a:r>
            <a:endParaRPr sz="1500">
              <a:solidFill>
                <a:srgbClr val="001B44"/>
              </a:solidFill>
              <a:highlight>
                <a:srgbClr val="F7F9FC"/>
              </a:highlight>
              <a:latin typeface="Roboto"/>
              <a:ea typeface="Roboto"/>
              <a:cs typeface="Roboto"/>
              <a:sym typeface="Roboto"/>
            </a:endParaRPr>
          </a:p>
          <a:p>
            <a:pPr indent="-323850" lvl="1" marL="9144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There's a retention and archival strategy for logs</a:t>
            </a:r>
            <a:endParaRPr sz="1500">
              <a:solidFill>
                <a:srgbClr val="001B44"/>
              </a:solidFill>
              <a:highlight>
                <a:srgbClr val="F7F9FC"/>
              </a:highlight>
              <a:latin typeface="Roboto"/>
              <a:ea typeface="Roboto"/>
              <a:cs typeface="Roboto"/>
              <a:sym typeface="Roboto"/>
            </a:endParaRPr>
          </a:p>
          <a:p>
            <a:pPr indent="-323850" lvl="1" marL="9144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Logs are collected from Nodes, Control Plane, Auditing</a:t>
            </a:r>
            <a:endParaRPr sz="1500">
              <a:solidFill>
                <a:srgbClr val="001B44"/>
              </a:solidFill>
              <a:highlight>
                <a:srgbClr val="F7F9FC"/>
              </a:highlight>
              <a:latin typeface="Roboto"/>
              <a:ea typeface="Roboto"/>
              <a:cs typeface="Roboto"/>
              <a:sym typeface="Roboto"/>
            </a:endParaRPr>
          </a:p>
          <a:p>
            <a:pPr indent="-323850" lvl="1" marL="914400" rtl="0" algn="l">
              <a:spcBef>
                <a:spcPts val="0"/>
              </a:spcBef>
              <a:spcAft>
                <a:spcPts val="0"/>
              </a:spcAft>
              <a:buClr>
                <a:srgbClr val="001B44"/>
              </a:buClr>
              <a:buSzPts val="1500"/>
              <a:buFont typeface="Roboto"/>
              <a:buChar char="○"/>
            </a:pPr>
            <a:r>
              <a:rPr lang="en" sz="1500">
                <a:solidFill>
                  <a:srgbClr val="001B44"/>
                </a:solidFill>
                <a:highlight>
                  <a:srgbClr val="F7F9FC"/>
                </a:highlight>
                <a:latin typeface="Roboto"/>
                <a:ea typeface="Roboto"/>
                <a:cs typeface="Roboto"/>
                <a:sym typeface="Roboto"/>
              </a:rPr>
              <a:t>Prefer a daemon on each node to collect the logs instead of sidecars</a:t>
            </a:r>
            <a:r>
              <a:rPr lang="en" sz="1500">
                <a:solidFill>
                  <a:srgbClr val="001B44"/>
                </a:solidFill>
                <a:highlight>
                  <a:srgbClr val="F7F9FC"/>
                </a:highlight>
                <a:latin typeface="Roboto"/>
                <a:ea typeface="Roboto"/>
                <a:cs typeface="Roboto"/>
                <a:sym typeface="Roboto"/>
              </a:rPr>
              <a:t> (</a:t>
            </a:r>
            <a:r>
              <a:rPr lang="en" sz="1100">
                <a:highlight>
                  <a:srgbClr val="FFFFFF"/>
                </a:highlight>
                <a:latin typeface="Roboto"/>
                <a:ea typeface="Roboto"/>
                <a:cs typeface="Roboto"/>
                <a:sym typeface="Roboto"/>
              </a:rPr>
              <a:t>Applications should log to stdout rather than to files.)</a:t>
            </a:r>
            <a:endParaRPr sz="1500">
              <a:solidFill>
                <a:srgbClr val="001B44"/>
              </a:solidFill>
              <a:highlight>
                <a:srgbClr val="F7F9FC"/>
              </a:highlight>
              <a:latin typeface="Roboto"/>
              <a:ea typeface="Roboto"/>
              <a:cs typeface="Roboto"/>
              <a:sym typeface="Roboto"/>
            </a:endParaRPr>
          </a:p>
          <a:p>
            <a:pPr indent="0" lvl="0" marL="914400" rtl="0" algn="l">
              <a:spcBef>
                <a:spcPts val="600"/>
              </a:spcBef>
              <a:spcAft>
                <a:spcPts val="0"/>
              </a:spcAft>
              <a:buNone/>
            </a:pPr>
            <a:r>
              <a:t/>
            </a:r>
            <a:endParaRPr sz="1100">
              <a:highlight>
                <a:srgbClr val="FFFFFF"/>
              </a:highlight>
              <a:latin typeface="Roboto"/>
              <a:ea typeface="Roboto"/>
              <a:cs typeface="Roboto"/>
              <a:sym typeface="Roboto"/>
            </a:endParaRPr>
          </a:p>
          <a:p>
            <a:pPr indent="0" lvl="0" marL="914400" rtl="0" algn="l">
              <a:spcBef>
                <a:spcPts val="600"/>
              </a:spcBef>
              <a:spcAft>
                <a:spcPts val="0"/>
              </a:spcAft>
              <a:buNone/>
            </a:pPr>
            <a:r>
              <a:t/>
            </a:r>
            <a:endParaRPr sz="1100">
              <a:highlight>
                <a:srgbClr val="FFFFFF"/>
              </a:highlight>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7"/>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8"/>
          <p:cNvPicPr preferRelativeResize="0"/>
          <p:nvPr/>
        </p:nvPicPr>
        <p:blipFill>
          <a:blip r:embed="rId3">
            <a:alphaModFix/>
          </a:blip>
          <a:stretch>
            <a:fillRect/>
          </a:stretch>
        </p:blipFill>
        <p:spPr>
          <a:xfrm>
            <a:off x="1844375" y="152400"/>
            <a:ext cx="5048249" cy="4838701"/>
          </a:xfrm>
          <a:prstGeom prst="rect">
            <a:avLst/>
          </a:prstGeom>
          <a:noFill/>
          <a:ln>
            <a:noFill/>
          </a:ln>
        </p:spPr>
      </p:pic>
      <p:sp>
        <p:nvSpPr>
          <p:cNvPr id="138" name="Google Shape;138;p28"/>
          <p:cNvSpPr txBox="1"/>
          <p:nvPr/>
        </p:nvSpPr>
        <p:spPr>
          <a:xfrm>
            <a:off x="2970075" y="4887600"/>
            <a:ext cx="3013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Source: </a:t>
            </a:r>
            <a:r>
              <a:rPr lang="en" sz="1000" u="sng">
                <a:solidFill>
                  <a:srgbClr val="FFFFFF"/>
                </a:solidFill>
                <a:hlinkClick r:id="rId4"/>
              </a:rPr>
              <a:t>https://kubernetes.io/case-studies/</a:t>
            </a:r>
            <a:endParaRPr sz="1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Key Considerations</a:t>
            </a:r>
            <a:endParaRPr/>
          </a:p>
        </p:txBody>
      </p:sp>
      <p:sp>
        <p:nvSpPr>
          <p:cNvPr id="144" name="Google Shape;144;p2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
              <a:t>Automation</a:t>
            </a:r>
            <a:endParaRPr/>
          </a:p>
          <a:p>
            <a:pPr indent="-419100" lvl="0" marL="457200" rtl="0" algn="l">
              <a:lnSpc>
                <a:spcPct val="100000"/>
              </a:lnSpc>
              <a:spcBef>
                <a:spcPts val="0"/>
              </a:spcBef>
              <a:spcAft>
                <a:spcPts val="0"/>
              </a:spcAft>
              <a:buSzPts val="3000"/>
              <a:buChar char="●"/>
            </a:pPr>
            <a:r>
              <a:rPr lang="en"/>
              <a:t>Self-Monitoring</a:t>
            </a:r>
            <a:endParaRPr/>
          </a:p>
          <a:p>
            <a:pPr indent="-419100" lvl="0" marL="457200" rtl="0" algn="l">
              <a:lnSpc>
                <a:spcPct val="100000"/>
              </a:lnSpc>
              <a:spcBef>
                <a:spcPts val="0"/>
              </a:spcBef>
              <a:spcAft>
                <a:spcPts val="0"/>
              </a:spcAft>
              <a:buSzPts val="3000"/>
              <a:buChar char="●"/>
            </a:pPr>
            <a:r>
              <a:rPr lang="en"/>
              <a:t>Resource Sharing</a:t>
            </a:r>
            <a:endParaRPr/>
          </a:p>
          <a:p>
            <a:pPr indent="-419100" lvl="0" marL="457200" rtl="0" algn="l">
              <a:lnSpc>
                <a:spcPct val="100000"/>
              </a:lnSpc>
              <a:spcBef>
                <a:spcPts val="0"/>
              </a:spcBef>
              <a:spcAft>
                <a:spcPts val="0"/>
              </a:spcAft>
              <a:buSzPts val="3000"/>
              <a:buChar char="●"/>
            </a:pPr>
            <a:r>
              <a:rPr lang="en"/>
              <a:t>Cost Reduction</a:t>
            </a:r>
            <a:endParaRPr/>
          </a:p>
          <a:p>
            <a:pPr indent="-419100" lvl="0" marL="457200" rtl="0" algn="l">
              <a:lnSpc>
                <a:spcPct val="100000"/>
              </a:lnSpc>
              <a:spcBef>
                <a:spcPts val="0"/>
              </a:spcBef>
              <a:spcAft>
                <a:spcPts val="0"/>
              </a:spcAft>
              <a:buSzPts val="3000"/>
              <a:buChar char="●"/>
            </a:pPr>
            <a:r>
              <a:rPr lang="en"/>
              <a:t>Platform Agnostic</a:t>
            </a:r>
            <a:endParaRPr/>
          </a:p>
          <a:p>
            <a:pPr indent="-419100" lvl="0" marL="457200" rtl="0" algn="l">
              <a:lnSpc>
                <a:spcPct val="100000"/>
              </a:lnSpc>
              <a:spcBef>
                <a:spcPts val="0"/>
              </a:spcBef>
              <a:spcAft>
                <a:spcPts val="0"/>
              </a:spcAft>
              <a:buSzPts val="3000"/>
              <a:buChar char="●"/>
            </a:pPr>
            <a:r>
              <a:rPr lang="en"/>
              <a:t>Scale in real time</a:t>
            </a:r>
            <a:endParaRPr/>
          </a:p>
          <a:p>
            <a:pPr indent="-419100" lvl="0" marL="457200" rtl="0" algn="l">
              <a:lnSpc>
                <a:spcPct val="100000"/>
              </a:lnSpc>
              <a:spcBef>
                <a:spcPts val="0"/>
              </a:spcBef>
              <a:spcAft>
                <a:spcPts val="0"/>
              </a:spcAft>
              <a:buSzPts val="3000"/>
              <a:buChar char="●"/>
            </a:pPr>
            <a:r>
              <a:rPr lang="en"/>
              <a:t>High Availability...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Decouples Infrastructure and Scaling</a:t>
            </a:r>
            <a:endParaRPr sz="3200"/>
          </a:p>
        </p:txBody>
      </p:sp>
      <p:sp>
        <p:nvSpPr>
          <p:cNvPr id="150" name="Google Shape;150;p3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b="1" lang="en"/>
              <a:t>All services</a:t>
            </a:r>
            <a:r>
              <a:rPr lang="en"/>
              <a:t> within Kubernetes are natively Load Balanced.</a:t>
            </a:r>
            <a:endParaRPr/>
          </a:p>
          <a:p>
            <a:pPr indent="-419100" lvl="0" marL="457200" rtl="0" algn="l">
              <a:lnSpc>
                <a:spcPct val="100000"/>
              </a:lnSpc>
              <a:spcBef>
                <a:spcPts val="0"/>
              </a:spcBef>
              <a:spcAft>
                <a:spcPts val="0"/>
              </a:spcAft>
              <a:buSzPts val="3000"/>
              <a:buChar char="●"/>
            </a:pPr>
            <a:r>
              <a:rPr lang="en"/>
              <a:t>Can scale up and down dynamically.</a:t>
            </a:r>
            <a:endParaRPr/>
          </a:p>
          <a:p>
            <a:pPr indent="-419100" lvl="0" marL="457200" rtl="0" algn="l">
              <a:lnSpc>
                <a:spcPct val="100000"/>
              </a:lnSpc>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